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3">
  <p:sldMasterIdLst>
    <p:sldMasterId id="2147483648" r:id="rId1"/>
    <p:sldMasterId id="2147483660" r:id="rId2"/>
    <p:sldMasterId id="2147483672" r:id="rId3"/>
  </p:sldMasterIdLst>
  <p:notesMasterIdLst>
    <p:notesMasterId r:id="rId98"/>
  </p:notesMasterIdLst>
  <p:sldIdLst>
    <p:sldId id="256" r:id="rId4"/>
    <p:sldId id="257" r:id="rId5"/>
    <p:sldId id="258" r:id="rId6"/>
    <p:sldId id="261" r:id="rId7"/>
    <p:sldId id="339" r:id="rId8"/>
    <p:sldId id="324" r:id="rId9"/>
    <p:sldId id="260" r:id="rId10"/>
    <p:sldId id="342" r:id="rId11"/>
    <p:sldId id="343" r:id="rId12"/>
    <p:sldId id="344" r:id="rId13"/>
    <p:sldId id="345" r:id="rId14"/>
    <p:sldId id="347" r:id="rId15"/>
    <p:sldId id="259" r:id="rId16"/>
    <p:sldId id="264" r:id="rId17"/>
    <p:sldId id="265" r:id="rId18"/>
    <p:sldId id="266" r:id="rId19"/>
    <p:sldId id="267" r:id="rId20"/>
    <p:sldId id="387" r:id="rId21"/>
    <p:sldId id="388" r:id="rId22"/>
    <p:sldId id="273" r:id="rId23"/>
    <p:sldId id="294" r:id="rId24"/>
    <p:sldId id="274" r:id="rId25"/>
    <p:sldId id="385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381" r:id="rId36"/>
    <p:sldId id="383" r:id="rId37"/>
    <p:sldId id="384" r:id="rId38"/>
    <p:sldId id="284" r:id="rId39"/>
    <p:sldId id="382" r:id="rId40"/>
    <p:sldId id="286" r:id="rId41"/>
    <p:sldId id="287" r:id="rId42"/>
    <p:sldId id="288" r:id="rId43"/>
    <p:sldId id="289" r:id="rId44"/>
    <p:sldId id="389" r:id="rId45"/>
    <p:sldId id="300" r:id="rId46"/>
    <p:sldId id="302" r:id="rId47"/>
    <p:sldId id="291" r:id="rId48"/>
    <p:sldId id="292" r:id="rId49"/>
    <p:sldId id="293" r:id="rId50"/>
    <p:sldId id="335" r:id="rId51"/>
    <p:sldId id="295" r:id="rId52"/>
    <p:sldId id="296" r:id="rId53"/>
    <p:sldId id="298" r:id="rId54"/>
    <p:sldId id="299" r:id="rId55"/>
    <p:sldId id="303" r:id="rId56"/>
    <p:sldId id="304" r:id="rId57"/>
    <p:sldId id="386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54" r:id="rId66"/>
    <p:sldId id="358" r:id="rId67"/>
    <p:sldId id="360" r:id="rId68"/>
    <p:sldId id="361" r:id="rId69"/>
    <p:sldId id="362" r:id="rId70"/>
    <p:sldId id="268" r:id="rId71"/>
    <p:sldId id="373" r:id="rId72"/>
    <p:sldId id="374" r:id="rId73"/>
    <p:sldId id="375" r:id="rId74"/>
    <p:sldId id="376" r:id="rId75"/>
    <p:sldId id="377" r:id="rId76"/>
    <p:sldId id="378" r:id="rId77"/>
    <p:sldId id="379" r:id="rId78"/>
    <p:sldId id="380" r:id="rId79"/>
    <p:sldId id="312" r:id="rId80"/>
    <p:sldId id="313" r:id="rId81"/>
    <p:sldId id="318" r:id="rId82"/>
    <p:sldId id="333" r:id="rId83"/>
    <p:sldId id="334" r:id="rId84"/>
    <p:sldId id="337" r:id="rId85"/>
    <p:sldId id="338" r:id="rId86"/>
    <p:sldId id="355" r:id="rId87"/>
    <p:sldId id="341" r:id="rId88"/>
    <p:sldId id="356" r:id="rId89"/>
    <p:sldId id="391" r:id="rId90"/>
    <p:sldId id="392" r:id="rId91"/>
    <p:sldId id="393" r:id="rId92"/>
    <p:sldId id="394" r:id="rId93"/>
    <p:sldId id="396" r:id="rId94"/>
    <p:sldId id="320" r:id="rId95"/>
    <p:sldId id="321" r:id="rId96"/>
    <p:sldId id="323" r:id="rId97"/>
  </p:sldIdLst>
  <p:sldSz cx="9144000" cy="5141913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預設章節" id="{BDEE143E-6E58-43D4-AEDF-7E6F4DEB75B0}">
          <p14:sldIdLst>
            <p14:sldId id="256"/>
            <p14:sldId id="257"/>
            <p14:sldId id="258"/>
            <p14:sldId id="261"/>
            <p14:sldId id="339"/>
            <p14:sldId id="324"/>
            <p14:sldId id="260"/>
            <p14:sldId id="342"/>
            <p14:sldId id="343"/>
            <p14:sldId id="344"/>
            <p14:sldId id="345"/>
            <p14:sldId id="347"/>
            <p14:sldId id="259"/>
            <p14:sldId id="264"/>
            <p14:sldId id="265"/>
            <p14:sldId id="266"/>
            <p14:sldId id="267"/>
            <p14:sldId id="387"/>
            <p14:sldId id="388"/>
            <p14:sldId id="273"/>
            <p14:sldId id="294"/>
            <p14:sldId id="274"/>
            <p14:sldId id="385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381"/>
            <p14:sldId id="383"/>
            <p14:sldId id="384"/>
            <p14:sldId id="284"/>
            <p14:sldId id="382"/>
            <p14:sldId id="286"/>
            <p14:sldId id="287"/>
            <p14:sldId id="288"/>
            <p14:sldId id="289"/>
            <p14:sldId id="389"/>
            <p14:sldId id="300"/>
            <p14:sldId id="302"/>
            <p14:sldId id="291"/>
            <p14:sldId id="292"/>
            <p14:sldId id="293"/>
            <p14:sldId id="335"/>
            <p14:sldId id="295"/>
            <p14:sldId id="296"/>
            <p14:sldId id="298"/>
            <p14:sldId id="299"/>
            <p14:sldId id="303"/>
            <p14:sldId id="304"/>
            <p14:sldId id="386"/>
            <p14:sldId id="305"/>
            <p14:sldId id="306"/>
            <p14:sldId id="307"/>
            <p14:sldId id="308"/>
            <p14:sldId id="309"/>
            <p14:sldId id="310"/>
            <p14:sldId id="311"/>
            <p14:sldId id="354"/>
            <p14:sldId id="358"/>
            <p14:sldId id="360"/>
            <p14:sldId id="361"/>
            <p14:sldId id="362"/>
            <p14:sldId id="268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12"/>
            <p14:sldId id="313"/>
            <p14:sldId id="318"/>
            <p14:sldId id="333"/>
            <p14:sldId id="334"/>
          </p14:sldIdLst>
        </p14:section>
        <p14:section name="未命名的章節" id="{31840CA6-7CF7-4402-B84A-700EF2584B97}">
          <p14:sldIdLst>
            <p14:sldId id="337"/>
            <p14:sldId id="338"/>
            <p14:sldId id="355"/>
            <p14:sldId id="341"/>
            <p14:sldId id="356"/>
            <p14:sldId id="391"/>
            <p14:sldId id="392"/>
            <p14:sldId id="393"/>
            <p14:sldId id="394"/>
            <p14:sldId id="396"/>
            <p14:sldId id="320"/>
            <p14:sldId id="321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9" roundtripDataSignature="AMtx7mhj6Wj8gKUwGRzKmsIQKcy2sNwB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E61"/>
    <a:srgbClr val="C6FBB1"/>
    <a:srgbClr val="FF9999"/>
    <a:srgbClr val="FF99FF"/>
    <a:srgbClr val="66FFFF"/>
    <a:srgbClr val="CCCCFF"/>
    <a:srgbClr val="5DFFF7"/>
    <a:srgbClr val="99FF66"/>
    <a:srgbClr val="99CC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32E1A0-0AD9-457F-83AC-A5EA396A22F6}">
  <a:tblStyle styleId="{F532E1A0-0AD9-457F-83AC-A5EA396A22F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33" autoAdjust="0"/>
  </p:normalViewPr>
  <p:slideViewPr>
    <p:cSldViewPr snapToGrid="0">
      <p:cViewPr varScale="1">
        <p:scale>
          <a:sx n="145" d="100"/>
          <a:sy n="145" d="100"/>
        </p:scale>
        <p:origin x="582" y="102"/>
      </p:cViewPr>
      <p:guideLst>
        <p:guide orient="horz" pos="16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heme" Target="theme/theme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customschemas.google.com/relationships/presentationmetadata" Target="metadata"/><Relationship Id="rId10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3" y="0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285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5058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471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121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332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7eacbb1283_1_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17eacbb1283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34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6590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236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2988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513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5547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9784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07325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998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64999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3217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4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55706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3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3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4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49821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7eacbb1283_0_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7eacbb128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01175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4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4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4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4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5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7eacbb1283_0_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7eacbb128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78283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5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8176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9776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9144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1378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14861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05828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9251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7eacbb1283_1_1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17eacbb128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28710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61851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3226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14811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4911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759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39067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5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5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256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399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0538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05788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3656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7077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7077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70777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29186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034566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646988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540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eacbb1283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7eacbb12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3784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908004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6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6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6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7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7"/>
          <p:cNvSpPr txBox="1">
            <a:spLocks noGrp="1"/>
          </p:cNvSpPr>
          <p:nvPr>
            <p:ph type="body" idx="1"/>
          </p:nvPr>
        </p:nvSpPr>
        <p:spPr>
          <a:xfrm rot="5400000">
            <a:off x="2940752" y="-943305"/>
            <a:ext cx="3262497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7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7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7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8"/>
          <p:cNvSpPr txBox="1">
            <a:spLocks noGrp="1"/>
          </p:cNvSpPr>
          <p:nvPr>
            <p:ph type="title"/>
          </p:nvPr>
        </p:nvSpPr>
        <p:spPr>
          <a:xfrm rot="5400000">
            <a:off x="5350746" y="1466688"/>
            <a:ext cx="4357534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8"/>
          <p:cNvSpPr txBox="1">
            <a:spLocks noGrp="1"/>
          </p:cNvSpPr>
          <p:nvPr>
            <p:ph type="body" idx="1"/>
          </p:nvPr>
        </p:nvSpPr>
        <p:spPr>
          <a:xfrm rot="5400000">
            <a:off x="1350246" y="-447837"/>
            <a:ext cx="4357534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8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8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8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9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69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9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9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0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0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0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2"/>
          <p:cNvSpPr txBox="1">
            <a:spLocks noGrp="1"/>
          </p:cNvSpPr>
          <p:nvPr>
            <p:ph type="title"/>
          </p:nvPr>
        </p:nvSpPr>
        <p:spPr>
          <a:xfrm>
            <a:off x="722313" y="3304156"/>
            <a:ext cx="7772400" cy="1021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2"/>
          <p:cNvSpPr txBox="1">
            <a:spLocks noGrp="1"/>
          </p:cNvSpPr>
          <p:nvPr>
            <p:ph type="body" idx="1"/>
          </p:nvPr>
        </p:nvSpPr>
        <p:spPr>
          <a:xfrm>
            <a:off x="722313" y="2179363"/>
            <a:ext cx="7772400" cy="112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72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2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2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3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3"/>
          <p:cNvSpPr txBox="1">
            <a:spLocks noGrp="1"/>
          </p:cNvSpPr>
          <p:nvPr>
            <p:ph type="body" idx="1"/>
          </p:nvPr>
        </p:nvSpPr>
        <p:spPr>
          <a:xfrm>
            <a:off x="457200" y="899835"/>
            <a:ext cx="4038600" cy="254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73"/>
          <p:cNvSpPr txBox="1">
            <a:spLocks noGrp="1"/>
          </p:cNvSpPr>
          <p:nvPr>
            <p:ph type="body" idx="2"/>
          </p:nvPr>
        </p:nvSpPr>
        <p:spPr>
          <a:xfrm>
            <a:off x="4648200" y="899835"/>
            <a:ext cx="4038600" cy="254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73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3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3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4"/>
          <p:cNvSpPr txBox="1"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4"/>
          <p:cNvSpPr txBox="1">
            <a:spLocks noGrp="1"/>
          </p:cNvSpPr>
          <p:nvPr>
            <p:ph type="body" idx="1"/>
          </p:nvPr>
        </p:nvSpPr>
        <p:spPr>
          <a:xfrm>
            <a:off x="457200" y="1150980"/>
            <a:ext cx="4040188" cy="47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74"/>
          <p:cNvSpPr txBox="1">
            <a:spLocks noGrp="1"/>
          </p:cNvSpPr>
          <p:nvPr>
            <p:ph type="body" idx="2"/>
          </p:nvPr>
        </p:nvSpPr>
        <p:spPr>
          <a:xfrm>
            <a:off x="457200" y="1630653"/>
            <a:ext cx="4040188" cy="296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74"/>
          <p:cNvSpPr txBox="1">
            <a:spLocks noGrp="1"/>
          </p:cNvSpPr>
          <p:nvPr>
            <p:ph type="body" idx="3"/>
          </p:nvPr>
        </p:nvSpPr>
        <p:spPr>
          <a:xfrm>
            <a:off x="4645026" y="1150980"/>
            <a:ext cx="4041775" cy="47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74"/>
          <p:cNvSpPr txBox="1">
            <a:spLocks noGrp="1"/>
          </p:cNvSpPr>
          <p:nvPr>
            <p:ph type="body" idx="4"/>
          </p:nvPr>
        </p:nvSpPr>
        <p:spPr>
          <a:xfrm>
            <a:off x="4645026" y="1630653"/>
            <a:ext cx="4041775" cy="296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74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4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4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6"/>
          <p:cNvSpPr txBox="1">
            <a:spLocks noGrp="1"/>
          </p:cNvSpPr>
          <p:nvPr>
            <p:ph type="title"/>
          </p:nvPr>
        </p:nvSpPr>
        <p:spPr>
          <a:xfrm>
            <a:off x="457201" y="204724"/>
            <a:ext cx="3008313" cy="87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6"/>
          <p:cNvSpPr txBox="1">
            <a:spLocks noGrp="1"/>
          </p:cNvSpPr>
          <p:nvPr>
            <p:ph type="body" idx="1"/>
          </p:nvPr>
        </p:nvSpPr>
        <p:spPr>
          <a:xfrm>
            <a:off x="3575050" y="204725"/>
            <a:ext cx="5111750" cy="438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76"/>
          <p:cNvSpPr txBox="1">
            <a:spLocks noGrp="1"/>
          </p:cNvSpPr>
          <p:nvPr>
            <p:ph type="body" idx="2"/>
          </p:nvPr>
        </p:nvSpPr>
        <p:spPr>
          <a:xfrm>
            <a:off x="457201" y="1075993"/>
            <a:ext cx="3008313" cy="35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76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6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6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7"/>
          <p:cNvSpPr txBox="1">
            <a:spLocks noGrp="1"/>
          </p:cNvSpPr>
          <p:nvPr>
            <p:ph type="title"/>
          </p:nvPr>
        </p:nvSpPr>
        <p:spPr>
          <a:xfrm>
            <a:off x="1792288" y="3599339"/>
            <a:ext cx="5486400" cy="4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7"/>
          <p:cNvSpPr>
            <a:spLocks noGrp="1"/>
          </p:cNvSpPr>
          <p:nvPr>
            <p:ph type="pic" idx="2"/>
          </p:nvPr>
        </p:nvSpPr>
        <p:spPr>
          <a:xfrm>
            <a:off x="1792288" y="459439"/>
            <a:ext cx="5486400" cy="3085148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7"/>
          <p:cNvSpPr txBox="1">
            <a:spLocks noGrp="1"/>
          </p:cNvSpPr>
          <p:nvPr>
            <p:ph type="body" idx="1"/>
          </p:nvPr>
        </p:nvSpPr>
        <p:spPr>
          <a:xfrm>
            <a:off x="1792288" y="4024262"/>
            <a:ext cx="5486400" cy="60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77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7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7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8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8"/>
          <p:cNvSpPr txBox="1">
            <a:spLocks noGrp="1"/>
          </p:cNvSpPr>
          <p:nvPr>
            <p:ph type="body" idx="1"/>
          </p:nvPr>
        </p:nvSpPr>
        <p:spPr>
          <a:xfrm rot="5400000">
            <a:off x="2875756" y="-1218406"/>
            <a:ext cx="3392488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78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8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8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1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1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1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1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9"/>
          <p:cNvSpPr txBox="1">
            <a:spLocks noGrp="1"/>
          </p:cNvSpPr>
          <p:nvPr>
            <p:ph type="title"/>
          </p:nvPr>
        </p:nvSpPr>
        <p:spPr>
          <a:xfrm rot="5400000">
            <a:off x="6013759" y="770375"/>
            <a:ext cx="328868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9"/>
          <p:cNvSpPr txBox="1">
            <a:spLocks noGrp="1"/>
          </p:cNvSpPr>
          <p:nvPr>
            <p:ph type="body" idx="1"/>
          </p:nvPr>
        </p:nvSpPr>
        <p:spPr>
          <a:xfrm rot="5400000">
            <a:off x="1822759" y="-1210825"/>
            <a:ext cx="328868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9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9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9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5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75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5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5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68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8"/>
          <p:cNvSpPr txBox="1">
            <a:spLocks noGrp="1"/>
          </p:cNvSpPr>
          <p:nvPr>
            <p:ph type="ctrTitle"/>
          </p:nvPr>
        </p:nvSpPr>
        <p:spPr>
          <a:xfrm>
            <a:off x="685800" y="1597326"/>
            <a:ext cx="7772400" cy="110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8"/>
          <p:cNvSpPr txBox="1">
            <a:spLocks noGrp="1"/>
          </p:cNvSpPr>
          <p:nvPr>
            <p:ph type="subTitle" idx="1"/>
          </p:nvPr>
        </p:nvSpPr>
        <p:spPr>
          <a:xfrm>
            <a:off x="1371600" y="2913751"/>
            <a:ext cx="6400800" cy="131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68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8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8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520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9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69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9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9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734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0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0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0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529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2"/>
          <p:cNvSpPr txBox="1">
            <a:spLocks noGrp="1"/>
          </p:cNvSpPr>
          <p:nvPr>
            <p:ph type="title"/>
          </p:nvPr>
        </p:nvSpPr>
        <p:spPr>
          <a:xfrm>
            <a:off x="722313" y="3304156"/>
            <a:ext cx="7772400" cy="1021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2"/>
          <p:cNvSpPr txBox="1">
            <a:spLocks noGrp="1"/>
          </p:cNvSpPr>
          <p:nvPr>
            <p:ph type="body" idx="1"/>
          </p:nvPr>
        </p:nvSpPr>
        <p:spPr>
          <a:xfrm>
            <a:off x="722313" y="2179363"/>
            <a:ext cx="7772400" cy="112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72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2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2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287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3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3"/>
          <p:cNvSpPr txBox="1">
            <a:spLocks noGrp="1"/>
          </p:cNvSpPr>
          <p:nvPr>
            <p:ph type="body" idx="1"/>
          </p:nvPr>
        </p:nvSpPr>
        <p:spPr>
          <a:xfrm>
            <a:off x="457200" y="899835"/>
            <a:ext cx="4038600" cy="254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73"/>
          <p:cNvSpPr txBox="1">
            <a:spLocks noGrp="1"/>
          </p:cNvSpPr>
          <p:nvPr>
            <p:ph type="body" idx="2"/>
          </p:nvPr>
        </p:nvSpPr>
        <p:spPr>
          <a:xfrm>
            <a:off x="4648200" y="899835"/>
            <a:ext cx="4038600" cy="254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73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3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3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515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4"/>
          <p:cNvSpPr txBox="1"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4"/>
          <p:cNvSpPr txBox="1">
            <a:spLocks noGrp="1"/>
          </p:cNvSpPr>
          <p:nvPr>
            <p:ph type="body" idx="1"/>
          </p:nvPr>
        </p:nvSpPr>
        <p:spPr>
          <a:xfrm>
            <a:off x="457200" y="1150980"/>
            <a:ext cx="4040188" cy="47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74"/>
          <p:cNvSpPr txBox="1">
            <a:spLocks noGrp="1"/>
          </p:cNvSpPr>
          <p:nvPr>
            <p:ph type="body" idx="2"/>
          </p:nvPr>
        </p:nvSpPr>
        <p:spPr>
          <a:xfrm>
            <a:off x="457200" y="1630653"/>
            <a:ext cx="4040188" cy="296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74"/>
          <p:cNvSpPr txBox="1">
            <a:spLocks noGrp="1"/>
          </p:cNvSpPr>
          <p:nvPr>
            <p:ph type="body" idx="3"/>
          </p:nvPr>
        </p:nvSpPr>
        <p:spPr>
          <a:xfrm>
            <a:off x="4645026" y="1150980"/>
            <a:ext cx="4041775" cy="47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74"/>
          <p:cNvSpPr txBox="1">
            <a:spLocks noGrp="1"/>
          </p:cNvSpPr>
          <p:nvPr>
            <p:ph type="body" idx="4"/>
          </p:nvPr>
        </p:nvSpPr>
        <p:spPr>
          <a:xfrm>
            <a:off x="4645026" y="1630653"/>
            <a:ext cx="4041775" cy="296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74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4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4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094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5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75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5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5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285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6"/>
          <p:cNvSpPr txBox="1">
            <a:spLocks noGrp="1"/>
          </p:cNvSpPr>
          <p:nvPr>
            <p:ph type="title"/>
          </p:nvPr>
        </p:nvSpPr>
        <p:spPr>
          <a:xfrm>
            <a:off x="457201" y="204724"/>
            <a:ext cx="3008313" cy="87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6"/>
          <p:cNvSpPr txBox="1">
            <a:spLocks noGrp="1"/>
          </p:cNvSpPr>
          <p:nvPr>
            <p:ph type="body" idx="1"/>
          </p:nvPr>
        </p:nvSpPr>
        <p:spPr>
          <a:xfrm>
            <a:off x="3575050" y="204725"/>
            <a:ext cx="5111750" cy="438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76"/>
          <p:cNvSpPr txBox="1">
            <a:spLocks noGrp="1"/>
          </p:cNvSpPr>
          <p:nvPr>
            <p:ph type="body" idx="2"/>
          </p:nvPr>
        </p:nvSpPr>
        <p:spPr>
          <a:xfrm>
            <a:off x="457201" y="1075993"/>
            <a:ext cx="3008313" cy="35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76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6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6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9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0"/>
          <p:cNvSpPr txBox="1">
            <a:spLocks noGrp="1"/>
          </p:cNvSpPr>
          <p:nvPr>
            <p:ph type="ctrTitle"/>
          </p:nvPr>
        </p:nvSpPr>
        <p:spPr>
          <a:xfrm>
            <a:off x="1143000" y="841513"/>
            <a:ext cx="6858000" cy="1790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98"/>
              <a:buFont typeface="Calibri"/>
              <a:buNone/>
              <a:defRPr sz="44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0"/>
          <p:cNvSpPr txBox="1">
            <a:spLocks noGrp="1"/>
          </p:cNvSpPr>
          <p:nvPr>
            <p:ph type="subTitle" idx="1"/>
          </p:nvPr>
        </p:nvSpPr>
        <p:spPr>
          <a:xfrm>
            <a:off x="1143000" y="2700695"/>
            <a:ext cx="6858000" cy="124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None/>
              <a:defRPr sz="1499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None/>
              <a:defRPr sz="1349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9pPr>
          </a:lstStyle>
          <a:p>
            <a:endParaRPr/>
          </a:p>
        </p:txBody>
      </p:sp>
      <p:sp>
        <p:nvSpPr>
          <p:cNvPr id="27" name="Google Shape;27;p80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0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0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7"/>
          <p:cNvSpPr txBox="1">
            <a:spLocks noGrp="1"/>
          </p:cNvSpPr>
          <p:nvPr>
            <p:ph type="title"/>
          </p:nvPr>
        </p:nvSpPr>
        <p:spPr>
          <a:xfrm>
            <a:off x="1792288" y="3599339"/>
            <a:ext cx="5486400" cy="4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7"/>
          <p:cNvSpPr>
            <a:spLocks noGrp="1"/>
          </p:cNvSpPr>
          <p:nvPr>
            <p:ph type="pic" idx="2"/>
          </p:nvPr>
        </p:nvSpPr>
        <p:spPr>
          <a:xfrm>
            <a:off x="1792288" y="459439"/>
            <a:ext cx="5486400" cy="3085148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7"/>
          <p:cNvSpPr txBox="1">
            <a:spLocks noGrp="1"/>
          </p:cNvSpPr>
          <p:nvPr>
            <p:ph type="body" idx="1"/>
          </p:nvPr>
        </p:nvSpPr>
        <p:spPr>
          <a:xfrm>
            <a:off x="1792288" y="4024262"/>
            <a:ext cx="5486400" cy="60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77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7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7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542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8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8"/>
          <p:cNvSpPr txBox="1">
            <a:spLocks noGrp="1"/>
          </p:cNvSpPr>
          <p:nvPr>
            <p:ph type="body" idx="1"/>
          </p:nvPr>
        </p:nvSpPr>
        <p:spPr>
          <a:xfrm rot="5400000">
            <a:off x="2875756" y="-1218406"/>
            <a:ext cx="3392488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78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8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8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378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9"/>
          <p:cNvSpPr txBox="1">
            <a:spLocks noGrp="1"/>
          </p:cNvSpPr>
          <p:nvPr>
            <p:ph type="title"/>
          </p:nvPr>
        </p:nvSpPr>
        <p:spPr>
          <a:xfrm rot="5400000">
            <a:off x="6013759" y="770375"/>
            <a:ext cx="328868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9"/>
          <p:cNvSpPr txBox="1">
            <a:spLocks noGrp="1"/>
          </p:cNvSpPr>
          <p:nvPr>
            <p:ph type="body" idx="1"/>
          </p:nvPr>
        </p:nvSpPr>
        <p:spPr>
          <a:xfrm rot="5400000">
            <a:off x="1822759" y="-1210825"/>
            <a:ext cx="328868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79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9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9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12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1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1"/>
          <p:cNvSpPr txBox="1">
            <a:spLocks noGrp="1"/>
          </p:cNvSpPr>
          <p:nvPr>
            <p:ph type="body" idx="1"/>
          </p:nvPr>
        </p:nvSpPr>
        <p:spPr>
          <a:xfrm>
            <a:off x="628650" y="1368796"/>
            <a:ext cx="7886700" cy="32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1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1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1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2"/>
          <p:cNvSpPr txBox="1">
            <a:spLocks noGrp="1"/>
          </p:cNvSpPr>
          <p:nvPr>
            <p:ph type="title"/>
          </p:nvPr>
        </p:nvSpPr>
        <p:spPr>
          <a:xfrm>
            <a:off x="623888" y="1281908"/>
            <a:ext cx="7886700" cy="21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98"/>
              <a:buFont typeface="Calibri"/>
              <a:buNone/>
              <a:defRPr sz="44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2"/>
          <p:cNvSpPr txBox="1">
            <a:spLocks noGrp="1"/>
          </p:cNvSpPr>
          <p:nvPr>
            <p:ph type="body" idx="1"/>
          </p:nvPr>
        </p:nvSpPr>
        <p:spPr>
          <a:xfrm>
            <a:off x="623888" y="3441036"/>
            <a:ext cx="7886700" cy="112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 sz="179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99"/>
              <a:buNone/>
              <a:defRPr sz="149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49"/>
              <a:buNone/>
              <a:defRPr sz="1349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99"/>
              <a:buNone/>
              <a:defRPr sz="11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2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2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2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3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3"/>
          <p:cNvSpPr txBox="1">
            <a:spLocks noGrp="1"/>
          </p:cNvSpPr>
          <p:nvPr>
            <p:ph type="body" idx="1"/>
          </p:nvPr>
        </p:nvSpPr>
        <p:spPr>
          <a:xfrm>
            <a:off x="628650" y="1368796"/>
            <a:ext cx="3886200" cy="32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3"/>
          <p:cNvSpPr txBox="1">
            <a:spLocks noGrp="1"/>
          </p:cNvSpPr>
          <p:nvPr>
            <p:ph type="body" idx="2"/>
          </p:nvPr>
        </p:nvSpPr>
        <p:spPr>
          <a:xfrm>
            <a:off x="4629150" y="1368796"/>
            <a:ext cx="3886200" cy="32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3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3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3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4"/>
          <p:cNvSpPr txBox="1">
            <a:spLocks noGrp="1"/>
          </p:cNvSpPr>
          <p:nvPr>
            <p:ph type="title"/>
          </p:nvPr>
        </p:nvSpPr>
        <p:spPr>
          <a:xfrm>
            <a:off x="629841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4"/>
          <p:cNvSpPr txBox="1">
            <a:spLocks noGrp="1"/>
          </p:cNvSpPr>
          <p:nvPr>
            <p:ph type="body" idx="1"/>
          </p:nvPr>
        </p:nvSpPr>
        <p:spPr>
          <a:xfrm>
            <a:off x="629841" y="1260483"/>
            <a:ext cx="3868340" cy="617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None/>
              <a:defRPr sz="1499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None/>
              <a:defRPr sz="1349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9pPr>
          </a:lstStyle>
          <a:p>
            <a:endParaRPr/>
          </a:p>
        </p:txBody>
      </p:sp>
      <p:sp>
        <p:nvSpPr>
          <p:cNvPr id="52" name="Google Shape;52;p84"/>
          <p:cNvSpPr txBox="1">
            <a:spLocks noGrp="1"/>
          </p:cNvSpPr>
          <p:nvPr>
            <p:ph type="body" idx="2"/>
          </p:nvPr>
        </p:nvSpPr>
        <p:spPr>
          <a:xfrm>
            <a:off x="629841" y="1878227"/>
            <a:ext cx="3868340" cy="27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4"/>
          <p:cNvSpPr txBox="1">
            <a:spLocks noGrp="1"/>
          </p:cNvSpPr>
          <p:nvPr>
            <p:ph type="body" idx="3"/>
          </p:nvPr>
        </p:nvSpPr>
        <p:spPr>
          <a:xfrm>
            <a:off x="4629150" y="1260483"/>
            <a:ext cx="3887391" cy="617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None/>
              <a:defRPr sz="1499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None/>
              <a:defRPr sz="1349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 b="1"/>
            </a:lvl9pPr>
          </a:lstStyle>
          <a:p>
            <a:endParaRPr/>
          </a:p>
        </p:txBody>
      </p:sp>
      <p:sp>
        <p:nvSpPr>
          <p:cNvPr id="54" name="Google Shape;54;p84"/>
          <p:cNvSpPr txBox="1">
            <a:spLocks noGrp="1"/>
          </p:cNvSpPr>
          <p:nvPr>
            <p:ph type="body" idx="4"/>
          </p:nvPr>
        </p:nvSpPr>
        <p:spPr>
          <a:xfrm>
            <a:off x="4629150" y="1878227"/>
            <a:ext cx="3887391" cy="27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4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4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4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5"/>
          <p:cNvSpPr txBox="1"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Calibri"/>
              <a:buNone/>
              <a:defRPr sz="23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5"/>
          <p:cNvSpPr txBox="1">
            <a:spLocks noGrp="1"/>
          </p:cNvSpPr>
          <p:nvPr>
            <p:ph type="body" idx="1"/>
          </p:nvPr>
        </p:nvSpPr>
        <p:spPr>
          <a:xfrm>
            <a:off x="3887391" y="740341"/>
            <a:ext cx="4629150" cy="365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1pPr>
            <a:lvl2pPr marL="914400" lvl="1" indent="-3618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99"/>
              <a:buChar char="•"/>
              <a:defRPr sz="2099"/>
            </a:lvl2pPr>
            <a:lvl3pPr marL="1371600" lvl="2" indent="-34283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3pPr>
            <a:lvl4pPr marL="1828800" lvl="3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4pPr>
            <a:lvl5pPr marL="2286000" lvl="4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5pPr>
            <a:lvl6pPr marL="2743200" lvl="5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6pPr>
            <a:lvl7pPr marL="3200400" lvl="6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7pPr>
            <a:lvl8pPr marL="3657600" lvl="7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8pPr>
            <a:lvl9pPr marL="4114800" lvl="8" indent="-32378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Char char="•"/>
              <a:defRPr sz="1499"/>
            </a:lvl9pPr>
          </a:lstStyle>
          <a:p>
            <a:endParaRPr/>
          </a:p>
        </p:txBody>
      </p:sp>
      <p:sp>
        <p:nvSpPr>
          <p:cNvPr id="61" name="Google Shape;61;p85"/>
          <p:cNvSpPr txBox="1">
            <a:spLocks noGrp="1"/>
          </p:cNvSpPr>
          <p:nvPr>
            <p:ph type="body" idx="2"/>
          </p:nvPr>
        </p:nvSpPr>
        <p:spPr>
          <a:xfrm>
            <a:off x="629841" y="1542574"/>
            <a:ext cx="2949178" cy="285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49"/>
              <a:buNone/>
              <a:defRPr sz="1049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99"/>
              <a:buNone/>
              <a:defRPr sz="899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85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5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5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6"/>
          <p:cNvSpPr txBox="1">
            <a:spLocks noGrp="1"/>
          </p:cNvSpPr>
          <p:nvPr>
            <p:ph type="title"/>
          </p:nvPr>
        </p:nvSpPr>
        <p:spPr>
          <a:xfrm>
            <a:off x="629841" y="342794"/>
            <a:ext cx="2949178" cy="119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Calibri"/>
              <a:buNone/>
              <a:defRPr sz="23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6"/>
          <p:cNvSpPr>
            <a:spLocks noGrp="1"/>
          </p:cNvSpPr>
          <p:nvPr>
            <p:ph type="pic" idx="2"/>
          </p:nvPr>
        </p:nvSpPr>
        <p:spPr>
          <a:xfrm>
            <a:off x="3887391" y="740341"/>
            <a:ext cx="4629150" cy="365409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6"/>
          <p:cNvSpPr txBox="1">
            <a:spLocks noGrp="1"/>
          </p:cNvSpPr>
          <p:nvPr>
            <p:ph type="body" idx="1"/>
          </p:nvPr>
        </p:nvSpPr>
        <p:spPr>
          <a:xfrm>
            <a:off x="629841" y="1542574"/>
            <a:ext cx="2949178" cy="285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9"/>
              <a:buNone/>
              <a:defRPr sz="1199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49"/>
              <a:buNone/>
              <a:defRPr sz="1049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99"/>
              <a:buNone/>
              <a:defRPr sz="899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86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6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6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628650" y="273759"/>
            <a:ext cx="7886700" cy="9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Calibri"/>
              <a:buNone/>
              <a:defRPr sz="32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628650" y="1368796"/>
            <a:ext cx="7886700" cy="32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88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99"/>
              <a:buFont typeface="Arial"/>
              <a:buChar char="•"/>
              <a:defRPr sz="20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83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78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99"/>
              <a:buFont typeface="Arial"/>
              <a:buChar char="•"/>
              <a:defRPr sz="1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2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49"/>
              <a:buFont typeface="Arial"/>
              <a:buChar char="•"/>
              <a:defRPr sz="13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6286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028950" y="4765792"/>
            <a:ext cx="30861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457950" y="4765792"/>
            <a:ext cx="2057400" cy="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7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7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67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67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67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7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7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67"/>
          <p:cNvSpPr txBox="1">
            <a:spLocks noGrp="1"/>
          </p:cNvSpPr>
          <p:nvPr>
            <p:ph type="dt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67"/>
          <p:cNvSpPr txBox="1">
            <a:spLocks noGrp="1"/>
          </p:cNvSpPr>
          <p:nvPr>
            <p:ph type="ft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67"/>
          <p:cNvSpPr txBox="1">
            <a:spLocks noGrp="1"/>
          </p:cNvSpPr>
          <p:nvPr>
            <p:ph type="sldNum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6322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9144000" cy="5527964"/>
          </a:xfrm>
          <a:prstGeom prst="rect">
            <a:avLst/>
          </a:prstGeom>
        </p:spPr>
      </p:pic>
      <p:sp>
        <p:nvSpPr>
          <p:cNvPr id="165" name="Google Shape;165;p1"/>
          <p:cNvSpPr/>
          <p:nvPr/>
        </p:nvSpPr>
        <p:spPr>
          <a:xfrm>
            <a:off x="2236039" y="1692907"/>
            <a:ext cx="49825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</a:t>
            </a:r>
            <a:r>
              <a:rPr lang="zh-TW" altLang="en-US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期：11</a:t>
            </a:r>
            <a:r>
              <a:rPr lang="en-US" alt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年11月</a:t>
            </a:r>
            <a:r>
              <a:rPr lang="en-US" alt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</a:t>
            </a:r>
            <a:r>
              <a:rPr lang="zh-TW" altLang="en-US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星期四</a:t>
            </a:r>
            <a:r>
              <a:rPr lang="en-US" alt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1800" b="1" i="0" u="none" strike="noStrike" cap="none" dirty="0">
              <a:solidFill>
                <a:srgbClr val="9900C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</a:t>
            </a:r>
            <a:r>
              <a:rPr lang="zh-TW" altLang="en-US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間：下午2</a:t>
            </a:r>
            <a:r>
              <a:rPr lang="en-US" alt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00</a:t>
            </a:r>
            <a:r>
              <a:rPr lang="en-US" alt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~4:00</a:t>
            </a:r>
            <a:endParaRPr sz="1800" b="1" dirty="0">
              <a:solidFill>
                <a:srgbClr val="9900CC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</a:t>
            </a:r>
            <a:r>
              <a:rPr lang="zh-TW" altLang="en-US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點：港區藝術中心演藝廳</a:t>
            </a:r>
            <a:endParaRPr sz="1800" b="1" dirty="0">
              <a:solidFill>
                <a:srgbClr val="9900CC"/>
              </a:solidFill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zh-TW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報告人：清水國小輔導主任  陳</a:t>
            </a:r>
            <a:r>
              <a:rPr lang="zh-TW" altLang="en-US" sz="1800" b="1" i="0" u="none" strike="noStrike" cap="none" dirty="0">
                <a:solidFill>
                  <a:srgbClr val="9900C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宗威</a:t>
            </a:r>
            <a:endParaRPr lang="en-US" altLang="zh-TW" sz="1800" b="1" i="0" u="none" strike="noStrike" cap="none" dirty="0">
              <a:solidFill>
                <a:srgbClr val="9900C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4A91BCB-B70C-47C6-B8CB-EE12770B771B}"/>
              </a:ext>
            </a:extLst>
          </p:cNvPr>
          <p:cNvSpPr/>
          <p:nvPr/>
        </p:nvSpPr>
        <p:spPr>
          <a:xfrm>
            <a:off x="2329558" y="1231242"/>
            <a:ext cx="4392777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領隊會議 </a:t>
            </a: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【</a:t>
            </a:r>
            <a:r>
              <a:rPr lang="zh-TW" altLang="en-US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港區藝術中心場次</a:t>
            </a: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】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795250" y="112495"/>
            <a:ext cx="7337033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感謝清水高中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教官</a:t>
            </a:r>
            <a:r>
              <a:rPr kumimoji="0" lang="zh-TW" altLang="zh-TW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～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指揮樂器車進出～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清水國中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教師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36FB99B-D1B2-C85A-3578-94005D34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01" y="697240"/>
            <a:ext cx="6033381" cy="4525037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10CBA1B1-5DE1-9E5C-9DA8-F872965F62A5}"/>
              </a:ext>
            </a:extLst>
          </p:cNvPr>
          <p:cNvSpPr/>
          <p:nvPr/>
        </p:nvSpPr>
        <p:spPr>
          <a:xfrm>
            <a:off x="1782973" y="3186354"/>
            <a:ext cx="864227" cy="8026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3C08123-4677-BDE2-A901-3BC9796D232C}"/>
              </a:ext>
            </a:extLst>
          </p:cNvPr>
          <p:cNvSpPr txBox="1"/>
          <p:nvPr/>
        </p:nvSpPr>
        <p:spPr>
          <a:xfrm>
            <a:off x="2960360" y="3736787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000" dirty="0">
                <a:solidFill>
                  <a:srgbClr val="FF0000"/>
                </a:solidFill>
              </a:rPr>
              <a:t>忠貞路</a:t>
            </a:r>
          </a:p>
        </p:txBody>
      </p:sp>
    </p:spTree>
    <p:extLst>
      <p:ext uri="{BB962C8B-B14F-4D97-AF65-F5344CB8AC3E}">
        <p14:creationId xmlns:p14="http://schemas.microsoft.com/office/powerpoint/2010/main" val="34287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B27DDD7-8064-3747-9E64-77104A18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010"/>
            <a:ext cx="4763727" cy="3572795"/>
          </a:xfrm>
          <a:prstGeom prst="rect">
            <a:avLst/>
          </a:prstGeom>
        </p:spPr>
      </p:pic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795250" y="207247"/>
            <a:ext cx="7337033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感謝清水高中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教官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～指揮樂器車進出～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清水國中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教師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F118AD3-95B8-F007-35FD-617989A3F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062" y="2092535"/>
            <a:ext cx="4763727" cy="2925019"/>
          </a:xfrm>
          <a:prstGeom prst="rect">
            <a:avLst/>
          </a:prstGeom>
        </p:spPr>
      </p:pic>
      <p:sp>
        <p:nvSpPr>
          <p:cNvPr id="10" name="Google Shape;332;g17eacbb1283_0_0">
            <a:extLst>
              <a:ext uri="{FF2B5EF4-FFF2-40B4-BE49-F238E27FC236}">
                <a16:creationId xmlns:a16="http://schemas.microsoft.com/office/drawing/2014/main" id="{522331FF-FCC8-48A9-8DC9-D502329B5BE2}"/>
              </a:ext>
            </a:extLst>
          </p:cNvPr>
          <p:cNvSpPr txBox="1"/>
          <p:nvPr/>
        </p:nvSpPr>
        <p:spPr>
          <a:xfrm>
            <a:off x="4927409" y="1000010"/>
            <a:ext cx="3902037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後台空間有限，大車進出人員</a:t>
            </a:r>
            <a:r>
              <a:rPr lang="zh-TW" alt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出分流，儘量精簡</a:t>
            </a:r>
          </a:p>
        </p:txBody>
      </p:sp>
    </p:spTree>
    <p:extLst>
      <p:ext uri="{BB962C8B-B14F-4D97-AF65-F5344CB8AC3E}">
        <p14:creationId xmlns:p14="http://schemas.microsoft.com/office/powerpoint/2010/main" val="47631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795250" y="207247"/>
            <a:ext cx="7337033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感謝清水高中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教官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～指揮樂器車進出～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清水國中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教師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A79609C-3E59-AF02-F6DB-EC9585D93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7" y="1248070"/>
            <a:ext cx="4463766" cy="308161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DBCFEBF-9A88-8B13-F5B6-0A69B065A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766" y="1643606"/>
            <a:ext cx="4664409" cy="34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7eacbb1283_1_3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17eacbb1283_1_3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17eacbb1283_1_3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17eacbb1283_1_3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17eacbb1283_1_3"/>
          <p:cNvSpPr txBox="1"/>
          <p:nvPr/>
        </p:nvSpPr>
        <p:spPr>
          <a:xfrm>
            <a:off x="1189088" y="1629908"/>
            <a:ext cx="240960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清水國小</a:t>
            </a: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洪瑞佑校長</a:t>
            </a: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領軍清小團隊</a:t>
            </a: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～為您服務～</a:t>
            </a:r>
            <a:endParaRPr sz="2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C585562-9970-4E58-BC96-BECE96BD6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3543"/>
            <a:ext cx="3382912" cy="4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9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5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5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5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5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5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5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5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5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5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5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5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5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5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3263900" y="2060912"/>
            <a:ext cx="7270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Impact"/>
              <a:buNone/>
            </a:pPr>
            <a:r>
              <a:rPr lang="zh-TW" sz="66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4440513" y="2177398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EA551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工作報告</a:t>
            </a:r>
            <a:endParaRPr sz="6000" b="1" i="0" u="none" strike="noStrike" cap="none">
              <a:solidFill>
                <a:srgbClr val="EA551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6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6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6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6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6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6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6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6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6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6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6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6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6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6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6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6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6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6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6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6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6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6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6"/>
          <p:cNvSpPr/>
          <p:nvPr/>
        </p:nvSpPr>
        <p:spPr>
          <a:xfrm>
            <a:off x="3252788" y="2212975"/>
            <a:ext cx="727075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2-1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6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交通資訊</a:t>
            </a:r>
            <a:endParaRPr sz="60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3" name="Google Shape;403;p6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8F839F6-8783-4DA8-89DC-8B326FDBA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69"/>
          <a:stretch/>
        </p:blipFill>
        <p:spPr>
          <a:xfrm>
            <a:off x="12438" y="674688"/>
            <a:ext cx="9144000" cy="4533734"/>
          </a:xfrm>
          <a:prstGeom prst="rect">
            <a:avLst/>
          </a:prstGeom>
        </p:spPr>
      </p:pic>
      <p:sp>
        <p:nvSpPr>
          <p:cNvPr id="408" name="Google Shape;408;p7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7"/>
          <p:cNvSpPr/>
          <p:nvPr/>
        </p:nvSpPr>
        <p:spPr>
          <a:xfrm>
            <a:off x="12438" y="100560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7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7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7"/>
          <p:cNvSpPr/>
          <p:nvPr/>
        </p:nvSpPr>
        <p:spPr>
          <a:xfrm>
            <a:off x="916510" y="287338"/>
            <a:ext cx="4767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臺中市港區藝術中心交通路線說明</a:t>
            </a:r>
            <a:endParaRPr sz="24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4" name="Google Shape;414;p7"/>
          <p:cNvSpPr/>
          <p:nvPr/>
        </p:nvSpPr>
        <p:spPr>
          <a:xfrm>
            <a:off x="950913" y="3606040"/>
            <a:ext cx="1728192" cy="576064"/>
          </a:xfrm>
          <a:prstGeom prst="ellipse">
            <a:avLst/>
          </a:prstGeom>
          <a:noFill/>
          <a:ln w="25400" cap="flat" cmpd="sng">
            <a:solidFill>
              <a:srgbClr val="EB45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F084000-A00D-4461-8B48-8FE2E06CE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254" y="100560"/>
            <a:ext cx="607196" cy="6071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8"/>
          <p:cNvGrpSpPr/>
          <p:nvPr/>
        </p:nvGrpSpPr>
        <p:grpSpPr>
          <a:xfrm>
            <a:off x="2267744" y="277565"/>
            <a:ext cx="5544616" cy="4577010"/>
            <a:chOff x="3112654" y="48347"/>
            <a:chExt cx="7749310" cy="6690202"/>
          </a:xfrm>
        </p:grpSpPr>
        <p:pic>
          <p:nvPicPr>
            <p:cNvPr id="421" name="Google Shape;421;p8"/>
            <p:cNvPicPr preferRelativeResize="0"/>
            <p:nvPr/>
          </p:nvPicPr>
          <p:blipFill rotWithShape="1">
            <a:blip r:embed="rId3">
              <a:alphaModFix/>
            </a:blip>
            <a:srcRect l="7063" t="9076" r="2381" b="5760"/>
            <a:stretch/>
          </p:blipFill>
          <p:spPr>
            <a:xfrm>
              <a:off x="3112654" y="1346819"/>
              <a:ext cx="6245279" cy="5391729"/>
            </a:xfrm>
            <a:prstGeom prst="rect">
              <a:avLst/>
            </a:prstGeom>
            <a:solidFill>
              <a:srgbClr val="EADBD3">
                <a:alpha val="80000"/>
              </a:srgbClr>
            </a:solidFill>
            <a:ln>
              <a:noFill/>
            </a:ln>
          </p:spPr>
        </p:pic>
        <p:pic>
          <p:nvPicPr>
            <p:cNvPr id="422" name="Google Shape;422;p8"/>
            <p:cNvPicPr preferRelativeResize="0"/>
            <p:nvPr/>
          </p:nvPicPr>
          <p:blipFill rotWithShape="1">
            <a:blip r:embed="rId3">
              <a:alphaModFix/>
            </a:blip>
            <a:srcRect l="7063" t="9076" r="2381" b="5760"/>
            <a:stretch/>
          </p:blipFill>
          <p:spPr>
            <a:xfrm>
              <a:off x="3112654" y="48347"/>
              <a:ext cx="7749310" cy="6690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8" descr="https://www.tcsac.gov.tw/Content/userfiles/images/%E5%9C%8B%E9%81%93%E4%B8%89%E8%99%9F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32484" y="4216465"/>
              <a:ext cx="385163" cy="385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8" descr="https://www.tcsac.gov.tw/Content/userfiles/images/%E5%8F%B010%E7%B7%9A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18762" y="3534835"/>
              <a:ext cx="250075" cy="25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318877" y="657386"/>
              <a:ext cx="347773" cy="3477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p8"/>
            <p:cNvSpPr/>
            <p:nvPr/>
          </p:nvSpPr>
          <p:spPr>
            <a:xfrm>
              <a:off x="6419270" y="1166050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 rot="7740000">
              <a:off x="7056388" y="3738894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 rot="5400000">
              <a:off x="9392119" y="658081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 rot="5400000">
              <a:off x="8655506" y="662701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 rot="5400000">
              <a:off x="6596143" y="681170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1" name="Google Shape;431;p8" descr="https://www.tcsac.gov.tw/Content/userfiles/images/%E5%8F%B010%E7%B7%9A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43073" y="4280014"/>
              <a:ext cx="250075" cy="25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8"/>
            <p:cNvSpPr/>
            <p:nvPr/>
          </p:nvSpPr>
          <p:spPr>
            <a:xfrm rot="5400000">
              <a:off x="8238833" y="4271424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 rot="5400000">
              <a:off x="9556099" y="4271425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4" name="Google Shape;434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61542" y="1465641"/>
              <a:ext cx="272473" cy="2736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8"/>
            <p:cNvSpPr/>
            <p:nvPr/>
          </p:nvSpPr>
          <p:spPr>
            <a:xfrm rot="5400000">
              <a:off x="8097302" y="5302073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 rot="5400000">
              <a:off x="7208886" y="5302073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 rot="10800000">
              <a:off x="6419268" y="4527131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 rot="5400000">
              <a:off x="9348052" y="5302073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 rot="10800000">
              <a:off x="6429847" y="3899781"/>
              <a:ext cx="157018" cy="30020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041093" y="3669108"/>
              <a:ext cx="430762" cy="430762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1" name="Google Shape;441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930512" y="665021"/>
              <a:ext cx="321180" cy="321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14124" y="5293491"/>
              <a:ext cx="337568" cy="337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61542" y="4853882"/>
              <a:ext cx="272473" cy="2736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8"/>
            <p:cNvSpPr/>
            <p:nvPr/>
          </p:nvSpPr>
          <p:spPr>
            <a:xfrm flipH="1">
              <a:off x="6433112" y="5196413"/>
              <a:ext cx="329652" cy="283572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8"/>
            <p:cNvSpPr txBox="1"/>
            <p:nvPr/>
          </p:nvSpPr>
          <p:spPr>
            <a:xfrm rot="1567465">
              <a:off x="7201429" y="4128052"/>
              <a:ext cx="927995" cy="276999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1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DFKai-SB"/>
                <a:buNone/>
              </a:pPr>
              <a:r>
                <a:rPr lang="zh-TW" sz="1200" b="1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中清路</a:t>
              </a: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rot="10800000">
              <a:off x="5708767" y="3403653"/>
              <a:ext cx="329652" cy="283572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 rot="-5400000">
              <a:off x="6240771" y="3426909"/>
              <a:ext cx="329652" cy="283572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 rot="-5400000" flipH="1">
              <a:off x="6240201" y="3119396"/>
              <a:ext cx="329652" cy="283572"/>
            </a:xfrm>
            <a:prstGeom prst="bentUpArrow">
              <a:avLst>
                <a:gd name="adj1" fmla="val 25000"/>
                <a:gd name="adj2" fmla="val 2500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739717" y="3246172"/>
              <a:ext cx="254000" cy="827399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lang="zh-TW" sz="1800" b="0" i="0" u="none" strike="noStrike" cap="non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港藝</a:t>
              </a:r>
              <a:endParaRPr/>
            </a:p>
          </p:txBody>
        </p:sp>
      </p:grpSp>
      <p:sp>
        <p:nvSpPr>
          <p:cNvPr id="450" name="Google Shape;450;p8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8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8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8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8"/>
          <p:cNvSpPr/>
          <p:nvPr/>
        </p:nvSpPr>
        <p:spPr>
          <a:xfrm>
            <a:off x="916510" y="287338"/>
            <a:ext cx="49402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交通路線圖</a:t>
            </a:r>
            <a:endParaRPr sz="28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9"/>
          <p:cNvSpPr/>
          <p:nvPr/>
        </p:nvSpPr>
        <p:spPr>
          <a:xfrm>
            <a:off x="4808774" y="1756166"/>
            <a:ext cx="326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altLang="en-US" sz="5400" b="1" i="0" u="none" strike="noStrike" cap="none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進場動線</a:t>
            </a:r>
            <a:endParaRPr sz="5400" b="1" i="0" u="none" strike="noStrike" cap="none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29675" y="-1073185"/>
            <a:ext cx="3244850" cy="6303963"/>
            <a:chOff x="1563688" y="-1133475"/>
            <a:chExt cx="3244850" cy="6303963"/>
          </a:xfrm>
        </p:grpSpPr>
        <p:sp>
          <p:nvSpPr>
            <p:cNvPr id="459" name="Google Shape;459;p9"/>
            <p:cNvSpPr/>
            <p:nvPr/>
          </p:nvSpPr>
          <p:spPr>
            <a:xfrm>
              <a:off x="1563688" y="-1133475"/>
              <a:ext cx="1892300" cy="1895475"/>
            </a:xfrm>
            <a:prstGeom prst="ellipse">
              <a:avLst/>
            </a:prstGeom>
            <a:solidFill>
              <a:srgbClr val="BAE36B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3559175" y="46038"/>
              <a:ext cx="292100" cy="292100"/>
            </a:xfrm>
            <a:prstGeom prst="ellipse">
              <a:avLst/>
            </a:prstGeom>
            <a:solidFill>
              <a:srgbClr val="6EAB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2762250" y="192088"/>
              <a:ext cx="781050" cy="781050"/>
            </a:xfrm>
            <a:prstGeom prst="ellipse">
              <a:avLst/>
            </a:prstGeom>
            <a:solidFill>
              <a:srgbClr val="ED9B38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3941763" y="-185738"/>
              <a:ext cx="381000" cy="377826"/>
            </a:xfrm>
            <a:prstGeom prst="ellipse">
              <a:avLst/>
            </a:prstGeom>
            <a:solidFill>
              <a:srgbClr val="F5EA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3603625" y="252413"/>
              <a:ext cx="1204913" cy="1209675"/>
            </a:xfrm>
            <a:prstGeom prst="ellipse">
              <a:avLst/>
            </a:prstGeom>
            <a:solidFill>
              <a:srgbClr val="D8AEAF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1952625" y="1914525"/>
              <a:ext cx="1016000" cy="1017588"/>
            </a:xfrm>
            <a:prstGeom prst="ellipse">
              <a:avLst/>
            </a:prstGeom>
            <a:solidFill>
              <a:srgbClr val="A5CB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4541838" y="311150"/>
              <a:ext cx="215900" cy="215900"/>
            </a:xfrm>
            <a:prstGeom prst="ellipse">
              <a:avLst/>
            </a:prstGeom>
            <a:solidFill>
              <a:srgbClr val="BDED6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4119563" y="1560513"/>
              <a:ext cx="215900" cy="215900"/>
            </a:xfrm>
            <a:prstGeom prst="ellipse">
              <a:avLst/>
            </a:prstGeom>
            <a:solidFill>
              <a:srgbClr val="BCED61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3636963" y="1527175"/>
              <a:ext cx="377825" cy="379413"/>
            </a:xfrm>
            <a:prstGeom prst="ellipse">
              <a:avLst/>
            </a:prstGeom>
            <a:solidFill>
              <a:srgbClr val="CB99CC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2874963" y="1320800"/>
              <a:ext cx="950912" cy="952500"/>
            </a:xfrm>
            <a:prstGeom prst="ellipse">
              <a:avLst/>
            </a:prstGeom>
            <a:solidFill>
              <a:srgbClr val="FBE22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866900" y="1597025"/>
              <a:ext cx="514350" cy="514350"/>
            </a:xfrm>
            <a:prstGeom prst="ellipse">
              <a:avLst/>
            </a:prstGeom>
            <a:solidFill>
              <a:srgbClr val="8CDB27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3032125" y="3043238"/>
              <a:ext cx="146050" cy="147637"/>
            </a:xfrm>
            <a:prstGeom prst="ellipse">
              <a:avLst/>
            </a:prstGeom>
            <a:solidFill>
              <a:srgbClr val="BCED60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2968625" y="3463925"/>
              <a:ext cx="146050" cy="149225"/>
            </a:xfrm>
            <a:prstGeom prst="ellipse">
              <a:avLst/>
            </a:prstGeom>
            <a:solidFill>
              <a:srgbClr val="B03896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3017838" y="3659188"/>
              <a:ext cx="438150" cy="438150"/>
            </a:xfrm>
            <a:prstGeom prst="ellipse">
              <a:avLst/>
            </a:prstGeom>
            <a:solidFill>
              <a:srgbClr val="F0CA6C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2746375" y="4121150"/>
              <a:ext cx="315913" cy="322263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2928938" y="4905375"/>
              <a:ext cx="263525" cy="265113"/>
            </a:xfrm>
            <a:prstGeom prst="ellipse">
              <a:avLst/>
            </a:prstGeom>
            <a:solidFill>
              <a:srgbClr val="7BBFAA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2746375" y="4511675"/>
              <a:ext cx="477838" cy="474663"/>
            </a:xfrm>
            <a:prstGeom prst="ellipse">
              <a:avLst/>
            </a:prstGeom>
            <a:solidFill>
              <a:srgbClr val="EB4544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2624138" y="4586288"/>
              <a:ext cx="212725" cy="212725"/>
            </a:xfrm>
            <a:prstGeom prst="ellipse">
              <a:avLst/>
            </a:prstGeom>
            <a:solidFill>
              <a:srgbClr val="8DC65B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2322513" y="3795713"/>
              <a:ext cx="604837" cy="604837"/>
            </a:xfrm>
            <a:prstGeom prst="ellipse">
              <a:avLst/>
            </a:prstGeom>
            <a:solidFill>
              <a:srgbClr val="98D2E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2800350" y="1133475"/>
              <a:ext cx="463550" cy="463550"/>
            </a:xfrm>
            <a:prstGeom prst="ellipse">
              <a:avLst/>
            </a:prstGeom>
            <a:solidFill>
              <a:srgbClr val="B9DBD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3225800" y="2960688"/>
              <a:ext cx="622300" cy="623887"/>
            </a:xfrm>
            <a:prstGeom prst="ellipse">
              <a:avLst/>
            </a:prstGeom>
            <a:solidFill>
              <a:srgbClr val="98D2E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2530475" y="2770188"/>
              <a:ext cx="422275" cy="420687"/>
            </a:xfrm>
            <a:prstGeom prst="ellipse">
              <a:avLst/>
            </a:prstGeom>
            <a:solidFill>
              <a:srgbClr val="E27902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2373313" y="3076575"/>
              <a:ext cx="574675" cy="571500"/>
            </a:xfrm>
            <a:prstGeom prst="ellipse">
              <a:avLst/>
            </a:prstGeom>
            <a:solidFill>
              <a:srgbClr val="A9D25A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2187658" y="1167103"/>
              <a:ext cx="428625" cy="388648"/>
            </a:xfrm>
            <a:prstGeom prst="ellipse">
              <a:avLst/>
            </a:prstGeom>
            <a:solidFill>
              <a:srgbClr val="FBE22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3384507" y="1600404"/>
            <a:ext cx="1066800" cy="1068388"/>
            <a:chOff x="3082925" y="1391870"/>
            <a:chExt cx="1066800" cy="1068388"/>
          </a:xfrm>
        </p:grpSpPr>
        <p:sp>
          <p:nvSpPr>
            <p:cNvPr id="484" name="Google Shape;484;p9"/>
            <p:cNvSpPr/>
            <p:nvPr/>
          </p:nvSpPr>
          <p:spPr>
            <a:xfrm>
              <a:off x="3082925" y="1391870"/>
              <a:ext cx="1066800" cy="1068388"/>
            </a:xfrm>
            <a:prstGeom prst="ellipse">
              <a:avLst/>
            </a:prstGeom>
            <a:solidFill>
              <a:srgbClr val="7030A0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3203575" y="1533351"/>
              <a:ext cx="866775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Impact"/>
                <a:buNone/>
              </a:pPr>
              <a:r>
                <a:rPr lang="zh-TW" sz="4800" b="0" i="0" u="none" strike="noStrike" cap="none" dirty="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2-2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318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063660C-A8B7-46C7-B238-439E243EB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7" t="5434" r="6312" b="6267"/>
          <a:stretch/>
        </p:blipFill>
        <p:spPr>
          <a:xfrm>
            <a:off x="1205802" y="-120650"/>
            <a:ext cx="6439598" cy="53403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5A53E82-7EE5-472D-B087-CF0D9B28324A}"/>
              </a:ext>
            </a:extLst>
          </p:cNvPr>
          <p:cNvSpPr/>
          <p:nvPr/>
        </p:nvSpPr>
        <p:spPr>
          <a:xfrm>
            <a:off x="4572001" y="372795"/>
            <a:ext cx="2420858" cy="4121834"/>
          </a:xfrm>
          <a:prstGeom prst="rect">
            <a:avLst/>
          </a:prstGeom>
          <a:noFill/>
          <a:ln w="117475">
            <a:solidFill>
              <a:srgbClr val="5DF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7865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"/>
          <p:cNvSpPr/>
          <p:nvPr/>
        </p:nvSpPr>
        <p:spPr>
          <a:xfrm>
            <a:off x="5344767" y="-574648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7021167" y="281015"/>
            <a:ext cx="184150" cy="18415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4839942" y="914427"/>
            <a:ext cx="1276350" cy="1281113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6255992" y="949352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259292" y="392140"/>
            <a:ext cx="381000" cy="377825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6449667" y="465165"/>
            <a:ext cx="2546796" cy="2490787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131852" y="-398510"/>
            <a:ext cx="1471190" cy="1762125"/>
          </a:xfrm>
          <a:prstGeom prst="ellipse">
            <a:avLst/>
          </a:prstGeom>
          <a:solidFill>
            <a:srgbClr val="99CED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643467" y="2624165"/>
            <a:ext cx="635000" cy="636587"/>
          </a:xfrm>
          <a:prstGeom prst="ellipse">
            <a:avLst/>
          </a:prstGeom>
          <a:solidFill>
            <a:srgbClr val="E78A4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6865592" y="3048027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8151467" y="264004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7395817" y="2474940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7113242" y="2646390"/>
            <a:ext cx="377825" cy="379412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"/>
          <p:cNvSpPr/>
          <p:nvPr/>
        </p:nvSpPr>
        <p:spPr>
          <a:xfrm>
            <a:off x="6309967" y="2078065"/>
            <a:ext cx="1009650" cy="1011237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"/>
          <p:cNvSpPr/>
          <p:nvPr/>
        </p:nvSpPr>
        <p:spPr>
          <a:xfrm>
            <a:off x="5840067" y="1797077"/>
            <a:ext cx="555625" cy="557213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5506692" y="2278090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142776" y="4665539"/>
            <a:ext cx="146050" cy="147638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6519517" y="4221190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494117" y="4497415"/>
            <a:ext cx="241300" cy="24130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"/>
          <p:cNvSpPr/>
          <p:nvPr/>
        </p:nvSpPr>
        <p:spPr>
          <a:xfrm>
            <a:off x="6265517" y="4906990"/>
            <a:ext cx="104775" cy="106362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"/>
          <p:cNvSpPr/>
          <p:nvPr/>
        </p:nvSpPr>
        <p:spPr>
          <a:xfrm>
            <a:off x="6462367" y="5273702"/>
            <a:ext cx="146050" cy="146050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"/>
          <p:cNvSpPr/>
          <p:nvPr/>
        </p:nvSpPr>
        <p:spPr>
          <a:xfrm>
            <a:off x="6459192" y="4906990"/>
            <a:ext cx="263525" cy="261937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"/>
          <p:cNvSpPr/>
          <p:nvPr/>
        </p:nvSpPr>
        <p:spPr>
          <a:xfrm>
            <a:off x="6386167" y="5095902"/>
            <a:ext cx="149225" cy="1492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"/>
          <p:cNvSpPr/>
          <p:nvPr/>
        </p:nvSpPr>
        <p:spPr>
          <a:xfrm>
            <a:off x="6281392" y="4573615"/>
            <a:ext cx="333375" cy="333375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"/>
          <p:cNvSpPr/>
          <p:nvPr/>
        </p:nvSpPr>
        <p:spPr>
          <a:xfrm>
            <a:off x="6351242" y="1890740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6627467" y="3781452"/>
            <a:ext cx="622300" cy="623888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6141692" y="3648102"/>
            <a:ext cx="422275" cy="420688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5874992" y="3967190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5490502" y="3869385"/>
            <a:ext cx="555625" cy="557214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879513" y="1464353"/>
            <a:ext cx="3680628" cy="658162"/>
          </a:xfrm>
          <a:prstGeom prst="roundRect">
            <a:avLst>
              <a:gd name="adj" fmla="val 50000"/>
            </a:avLst>
          </a:prstGeom>
          <a:solidFill>
            <a:srgbClr val="EA55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港藝中心場次</a:t>
            </a:r>
            <a:endParaRPr lang="zh-TW" altLang="en-US" sz="2000" b="1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icrosoft Yahei"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會議資料  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/>
                <a:ea typeface="Microsoft Yahei"/>
                <a:cs typeface="Microsoft Yahei"/>
                <a:sym typeface="Microsoft Yahei"/>
              </a:rPr>
              <a:t>QR Code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05" name="Google Shape;205;p2"/>
          <p:cNvSpPr/>
          <p:nvPr/>
        </p:nvSpPr>
        <p:spPr>
          <a:xfrm>
            <a:off x="4070126" y="32505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1A07F3F-F641-4032-859D-53CB75DD8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242" y="569940"/>
            <a:ext cx="4278749" cy="151347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E4185EA-422F-48AB-83D4-A07772EA9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820" y="2282817"/>
            <a:ext cx="2771943" cy="273057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6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1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1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1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4"/>
          <p:cNvSpPr/>
          <p:nvPr/>
        </p:nvSpPr>
        <p:spPr>
          <a:xfrm>
            <a:off x="898526" y="282446"/>
            <a:ext cx="7561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前台進場動線</a:t>
            </a:r>
            <a:endParaRPr sz="24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7" name="Google Shape;54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3488" y="503238"/>
            <a:ext cx="4634665" cy="362304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4"/>
          <p:cNvSpPr/>
          <p:nvPr/>
        </p:nvSpPr>
        <p:spPr>
          <a:xfrm>
            <a:off x="3707904" y="4312584"/>
            <a:ext cx="494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參賽單位請由面向演藝廳「左邊正門口」進入</a:t>
            </a:r>
            <a:endParaRPr sz="18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1AC0DA5-015C-49C3-AD4B-4C83C1A9B967}"/>
              </a:ext>
            </a:extLst>
          </p:cNvPr>
          <p:cNvSpPr/>
          <p:nvPr/>
        </p:nvSpPr>
        <p:spPr>
          <a:xfrm>
            <a:off x="4761502" y="2848965"/>
            <a:ext cx="918318" cy="5775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比賽選手</a:t>
            </a:r>
            <a:endParaRPr lang="en-US" altLang="zh-TW" b="1" dirty="0">
              <a:solidFill>
                <a:srgbClr val="FF0000"/>
              </a:solidFill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進場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28A18FD-544A-4A22-83E6-00034913B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674688"/>
            <a:ext cx="2743200" cy="4435252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5805203" y="3426491"/>
            <a:ext cx="778477" cy="805524"/>
            <a:chOff x="5644070" y="3507060"/>
            <a:chExt cx="525617" cy="805524"/>
          </a:xfrm>
        </p:grpSpPr>
        <p:sp>
          <p:nvSpPr>
            <p:cNvPr id="549" name="Google Shape;549;p14"/>
            <p:cNvSpPr/>
            <p:nvPr/>
          </p:nvSpPr>
          <p:spPr>
            <a:xfrm>
              <a:off x="5644070" y="3507060"/>
              <a:ext cx="525617" cy="805524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CC66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5764052" y="3666338"/>
              <a:ext cx="290929" cy="6353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1600" b="1" dirty="0">
                  <a:solidFill>
                    <a:schemeClr val="bg1"/>
                  </a:solidFill>
                </a:rPr>
                <a:t>進 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5"/>
          <p:cNvSpPr/>
          <p:nvPr/>
        </p:nvSpPr>
        <p:spPr>
          <a:xfrm>
            <a:off x="917824" y="-96764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35"/>
          <p:cNvSpPr/>
          <p:nvPr/>
        </p:nvSpPr>
        <p:spPr>
          <a:xfrm>
            <a:off x="-47377" y="42936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35"/>
          <p:cNvSpPr/>
          <p:nvPr/>
        </p:nvSpPr>
        <p:spPr>
          <a:xfrm>
            <a:off x="216149" y="214386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35"/>
          <p:cNvSpPr/>
          <p:nvPr/>
        </p:nvSpPr>
        <p:spPr>
          <a:xfrm>
            <a:off x="395536" y="25473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35"/>
          <p:cNvSpPr/>
          <p:nvPr/>
        </p:nvSpPr>
        <p:spPr>
          <a:xfrm>
            <a:off x="2166907" y="990893"/>
            <a:ext cx="1468987" cy="737730"/>
          </a:xfrm>
          <a:prstGeom prst="rightArrow">
            <a:avLst>
              <a:gd name="adj1" fmla="val 50000"/>
              <a:gd name="adj2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預備區1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35"/>
          <p:cNvSpPr/>
          <p:nvPr/>
        </p:nvSpPr>
        <p:spPr>
          <a:xfrm>
            <a:off x="2603036" y="4576014"/>
            <a:ext cx="1241617" cy="450850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前台</a:t>
            </a:r>
            <a:r>
              <a:rPr lang="zh-TW" alt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區域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35"/>
          <p:cNvSpPr/>
          <p:nvPr/>
        </p:nvSpPr>
        <p:spPr>
          <a:xfrm>
            <a:off x="2603036" y="196566"/>
            <a:ext cx="1275124" cy="450850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後台</a:t>
            </a:r>
            <a:r>
              <a:rPr lang="zh-TW" alt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區域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7" name="Google Shape;907;p35"/>
          <p:cNvCxnSpPr>
            <a:cxnSpLocks/>
          </p:cNvCxnSpPr>
          <p:nvPr/>
        </p:nvCxnSpPr>
        <p:spPr>
          <a:xfrm>
            <a:off x="0" y="1814784"/>
            <a:ext cx="3844653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908" name="Google Shape;908;p35"/>
          <p:cNvCxnSpPr/>
          <p:nvPr/>
        </p:nvCxnSpPr>
        <p:spPr>
          <a:xfrm>
            <a:off x="0" y="2763702"/>
            <a:ext cx="421196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911" name="Google Shape;911;p35"/>
          <p:cNvSpPr txBox="1"/>
          <p:nvPr/>
        </p:nvSpPr>
        <p:spPr>
          <a:xfrm>
            <a:off x="285177" y="1091153"/>
            <a:ext cx="18149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僅供參賽隊伍</a:t>
            </a:r>
            <a:endParaRPr sz="18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路過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912" name="Google Shape;912;p35"/>
          <p:cNvSpPr txBox="1"/>
          <p:nvPr/>
        </p:nvSpPr>
        <p:spPr>
          <a:xfrm>
            <a:off x="291061" y="2025232"/>
            <a:ext cx="18149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提供參賽隊伍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等待&amp;預備</a:t>
            </a:r>
            <a:endParaRPr dirty="0"/>
          </a:p>
        </p:txBody>
      </p:sp>
      <p:sp>
        <p:nvSpPr>
          <p:cNvPr id="22" name="Google Shape;904;p35">
            <a:extLst>
              <a:ext uri="{FF2B5EF4-FFF2-40B4-BE49-F238E27FC236}">
                <a16:creationId xmlns:a16="http://schemas.microsoft.com/office/drawing/2014/main" id="{9FB714A3-2633-4775-9E25-4E4956E7D119}"/>
              </a:ext>
            </a:extLst>
          </p:cNvPr>
          <p:cNvSpPr/>
          <p:nvPr/>
        </p:nvSpPr>
        <p:spPr>
          <a:xfrm>
            <a:off x="2166908" y="1923554"/>
            <a:ext cx="1468987" cy="737730"/>
          </a:xfrm>
          <a:prstGeom prst="rightArrow">
            <a:avLst>
              <a:gd name="adj1" fmla="val 50000"/>
              <a:gd name="adj2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預備區</a:t>
            </a:r>
            <a:r>
              <a:rPr lang="en-US" alt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904;p35">
            <a:extLst>
              <a:ext uri="{FF2B5EF4-FFF2-40B4-BE49-F238E27FC236}">
                <a16:creationId xmlns:a16="http://schemas.microsoft.com/office/drawing/2014/main" id="{C7CC5AD0-D081-47E2-9B87-AE0DCADC81F3}"/>
              </a:ext>
            </a:extLst>
          </p:cNvPr>
          <p:cNvSpPr/>
          <p:nvPr/>
        </p:nvSpPr>
        <p:spPr>
          <a:xfrm>
            <a:off x="2166909" y="2854201"/>
            <a:ext cx="1468987" cy="737730"/>
          </a:xfrm>
          <a:prstGeom prst="rightArrow">
            <a:avLst>
              <a:gd name="adj1" fmla="val 50000"/>
              <a:gd name="adj2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預備區</a:t>
            </a:r>
            <a:r>
              <a:rPr lang="en-US" alt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914;p35">
            <a:extLst>
              <a:ext uri="{FF2B5EF4-FFF2-40B4-BE49-F238E27FC236}">
                <a16:creationId xmlns:a16="http://schemas.microsoft.com/office/drawing/2014/main" id="{14954D76-EDC6-4F0F-A078-F0D5608DD6F1}"/>
              </a:ext>
            </a:extLst>
          </p:cNvPr>
          <p:cNvSpPr/>
          <p:nvPr/>
        </p:nvSpPr>
        <p:spPr>
          <a:xfrm>
            <a:off x="144886" y="3867221"/>
            <a:ext cx="32187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請勿在</a:t>
            </a:r>
            <a:r>
              <a:rPr lang="zh-TW" altLang="en-US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預備</a:t>
            </a:r>
            <a:r>
              <a:rPr lang="zh-TW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區停留</a:t>
            </a:r>
            <a:r>
              <a:rPr lang="zh-TW" altLang="en-US" sz="2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及調音</a:t>
            </a:r>
            <a:endParaRPr sz="2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Google Shape;912;p35">
            <a:extLst>
              <a:ext uri="{FF2B5EF4-FFF2-40B4-BE49-F238E27FC236}">
                <a16:creationId xmlns:a16="http://schemas.microsoft.com/office/drawing/2014/main" id="{0E15E663-F6A3-4DB5-ABBB-9E447EF8C6D9}"/>
              </a:ext>
            </a:extLst>
          </p:cNvPr>
          <p:cNvSpPr txBox="1"/>
          <p:nvPr/>
        </p:nvSpPr>
        <p:spPr>
          <a:xfrm>
            <a:off x="233346" y="2918303"/>
            <a:ext cx="18149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提供參賽隊伍</a:t>
            </a:r>
            <a:endParaRPr sz="18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等待&amp;預備</a:t>
            </a:r>
            <a:endParaRPr dirty="0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C3C48FCE-3A7F-4778-AE18-C9CF8ACE9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61"/>
          <a:stretch/>
        </p:blipFill>
        <p:spPr>
          <a:xfrm>
            <a:off x="4115447" y="-675916"/>
            <a:ext cx="2743200" cy="5627730"/>
          </a:xfrm>
          <a:prstGeom prst="rect">
            <a:avLst/>
          </a:prstGeom>
        </p:spPr>
      </p:pic>
      <p:sp>
        <p:nvSpPr>
          <p:cNvPr id="913" name="Google Shape;913;p35"/>
          <p:cNvSpPr/>
          <p:nvPr/>
        </p:nvSpPr>
        <p:spPr>
          <a:xfrm rot="-701612">
            <a:off x="6168207" y="1757678"/>
            <a:ext cx="2884405" cy="2251089"/>
          </a:xfrm>
          <a:prstGeom prst="irregularSeal2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進入室內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嚴禁調音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禁止交談</a:t>
            </a:r>
            <a:endParaRPr dirty="0"/>
          </a:p>
        </p:txBody>
      </p:sp>
      <p:cxnSp>
        <p:nvCxnSpPr>
          <p:cNvPr id="25" name="Google Shape;907;p35">
            <a:extLst>
              <a:ext uri="{FF2B5EF4-FFF2-40B4-BE49-F238E27FC236}">
                <a16:creationId xmlns:a16="http://schemas.microsoft.com/office/drawing/2014/main" id="{5D20EFD8-81FD-4C6D-BC5B-6A7AD411F595}"/>
              </a:ext>
            </a:extLst>
          </p:cNvPr>
          <p:cNvCxnSpPr>
            <a:cxnSpLocks/>
          </p:cNvCxnSpPr>
          <p:nvPr/>
        </p:nvCxnSpPr>
        <p:spPr>
          <a:xfrm>
            <a:off x="20445" y="880789"/>
            <a:ext cx="3844653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" name="圖片 1">
            <a:extLst>
              <a:ext uri="{FF2B5EF4-FFF2-40B4-BE49-F238E27FC236}">
                <a16:creationId xmlns:a16="http://schemas.microsoft.com/office/drawing/2014/main" id="{CFD2DCC4-4707-4B56-B704-2149F7793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736" y="952243"/>
            <a:ext cx="78035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8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968" y="990804"/>
            <a:ext cx="4358993" cy="326777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5"/>
          <p:cNvSpPr/>
          <p:nvPr/>
        </p:nvSpPr>
        <p:spPr>
          <a:xfrm>
            <a:off x="965201" y="-10831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5"/>
          <p:cNvSpPr/>
          <p:nvPr/>
        </p:nvSpPr>
        <p:spPr>
          <a:xfrm>
            <a:off x="0" y="128869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5"/>
          <p:cNvSpPr/>
          <p:nvPr/>
        </p:nvSpPr>
        <p:spPr>
          <a:xfrm>
            <a:off x="263526" y="300319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5"/>
          <p:cNvSpPr/>
          <p:nvPr/>
        </p:nvSpPr>
        <p:spPr>
          <a:xfrm>
            <a:off x="442913" y="111406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5"/>
          <p:cNvSpPr/>
          <p:nvPr/>
        </p:nvSpPr>
        <p:spPr>
          <a:xfrm>
            <a:off x="1042988" y="143947"/>
            <a:ext cx="78438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前台離場動線</a:t>
            </a:r>
            <a:endParaRPr sz="24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1" name="Google Shape;561;p15"/>
          <p:cNvSpPr/>
          <p:nvPr/>
        </p:nvSpPr>
        <p:spPr>
          <a:xfrm>
            <a:off x="3993339" y="4490135"/>
            <a:ext cx="494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參賽單位請由面向演藝廳「右邊正門口」離開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5"/>
          <p:cNvSpPr/>
          <p:nvPr/>
        </p:nvSpPr>
        <p:spPr>
          <a:xfrm rot="270742">
            <a:off x="6990140" y="3147022"/>
            <a:ext cx="618704" cy="108890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00FF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zh-TW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離開</a:t>
            </a:r>
            <a:endParaRPr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6BC8E46-6428-4189-8498-ABD847BBF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674688"/>
            <a:ext cx="2743200" cy="4435252"/>
          </a:xfrm>
          <a:prstGeom prst="rect">
            <a:avLst/>
          </a:prstGeom>
        </p:spPr>
      </p:pic>
      <p:sp>
        <p:nvSpPr>
          <p:cNvPr id="12" name="Google Shape;562;p15">
            <a:extLst>
              <a:ext uri="{FF2B5EF4-FFF2-40B4-BE49-F238E27FC236}">
                <a16:creationId xmlns:a16="http://schemas.microsoft.com/office/drawing/2014/main" id="{85084028-A3B1-4A6E-9EBD-25CD1E53350D}"/>
              </a:ext>
            </a:extLst>
          </p:cNvPr>
          <p:cNvSpPr/>
          <p:nvPr/>
        </p:nvSpPr>
        <p:spPr>
          <a:xfrm>
            <a:off x="2470901" y="3531420"/>
            <a:ext cx="269038" cy="446641"/>
          </a:xfrm>
          <a:prstGeom prst="downArrow">
            <a:avLst>
              <a:gd name="adj1" fmla="val 64670"/>
              <a:gd name="adj2" fmla="val 50000"/>
            </a:avLst>
          </a:prstGeom>
          <a:solidFill>
            <a:srgbClr val="CC00FF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zh-TW" altLang="en-US" sz="11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離開</a:t>
            </a:r>
            <a:endParaRPr lang="zh-TW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26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26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26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26"/>
          <p:cNvSpPr/>
          <p:nvPr/>
        </p:nvSpPr>
        <p:spPr>
          <a:xfrm>
            <a:off x="1080949" y="225425"/>
            <a:ext cx="399510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樂器入口 (後台區域)</a:t>
            </a:r>
            <a:endParaRPr sz="32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41" name="Google Shape;741;p26"/>
          <p:cNvPicPr preferRelativeResize="0"/>
          <p:nvPr/>
        </p:nvPicPr>
        <p:blipFill rotWithShape="1">
          <a:blip r:embed="rId3">
            <a:alphaModFix/>
          </a:blip>
          <a:srcRect l="12890" t="11823" r="9565" b="23557"/>
          <a:stretch/>
        </p:blipFill>
        <p:spPr>
          <a:xfrm>
            <a:off x="-3492" y="769156"/>
            <a:ext cx="4513461" cy="367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9504" y="1774829"/>
            <a:ext cx="4464496" cy="3348372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26"/>
          <p:cNvSpPr/>
          <p:nvPr/>
        </p:nvSpPr>
        <p:spPr>
          <a:xfrm>
            <a:off x="4706527" y="2956560"/>
            <a:ext cx="4437473" cy="2092960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E48312">
              <a:alpha val="51764"/>
            </a:srgbClr>
          </a:solidFill>
          <a:ln w="12700" cap="flat" cmpd="sng">
            <a:solidFill>
              <a:srgbClr val="A65F0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99"/>
              <a:buFont typeface="Arial"/>
              <a:buNone/>
            </a:pPr>
            <a:r>
              <a:rPr lang="zh-TW" alt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大型</a:t>
            </a:r>
            <a:r>
              <a:rPr lang="zh-TW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樂器</a:t>
            </a:r>
            <a:r>
              <a:rPr lang="zh-TW" alt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準備</a:t>
            </a:r>
            <a:r>
              <a:rPr lang="zh-TW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區</a:t>
            </a:r>
            <a:endParaRPr lang="en-US" altLang="zh-TW" sz="3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99"/>
              <a:buFont typeface="Arial"/>
              <a:buNone/>
            </a:pPr>
            <a:r>
              <a:rPr lang="en-US" altLang="zh-TW" sz="3200" b="1" dirty="0">
                <a:solidFill>
                  <a:srgbClr val="FF0000"/>
                </a:solidFill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</a:rPr>
              <a:t>西樂不調音不練習</a:t>
            </a:r>
            <a:r>
              <a:rPr lang="en-US" altLang="zh-TW" sz="3200" b="1" dirty="0">
                <a:solidFill>
                  <a:srgbClr val="FF0000"/>
                </a:solidFill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99"/>
              <a:buFont typeface="Arial"/>
              <a:buNone/>
            </a:pPr>
            <a:r>
              <a:rPr lang="en-US" altLang="zh-TW" sz="3200" b="1" dirty="0">
                <a:solidFill>
                  <a:srgbClr val="FF0000"/>
                </a:solidFill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</a:rPr>
              <a:t>國樂可調音不練習</a:t>
            </a:r>
            <a:r>
              <a:rPr lang="en-US" altLang="zh-TW" sz="3600" b="1" dirty="0">
                <a:solidFill>
                  <a:srgbClr val="FF0000"/>
                </a:solidFill>
              </a:rPr>
              <a:t>)</a:t>
            </a:r>
            <a:endParaRPr sz="1050" dirty="0">
              <a:solidFill>
                <a:srgbClr val="FF0000"/>
              </a:solidFill>
            </a:endParaRPr>
          </a:p>
        </p:txBody>
      </p:sp>
      <p:sp>
        <p:nvSpPr>
          <p:cNvPr id="10" name="Google Shape;579;p16"/>
          <p:cNvSpPr/>
          <p:nvPr/>
        </p:nvSpPr>
        <p:spPr>
          <a:xfrm rot="16200000">
            <a:off x="1462236" y="1456331"/>
            <a:ext cx="252559" cy="1459355"/>
          </a:xfrm>
          <a:prstGeom prst="upArrow">
            <a:avLst>
              <a:gd name="adj1" fmla="val 84890"/>
              <a:gd name="adj2" fmla="val 50000"/>
            </a:avLst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eaVert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比賽場地</a:t>
            </a:r>
            <a:r>
              <a:rPr lang="zh-TW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入</a:t>
            </a:r>
            <a:r>
              <a:rPr lang="zh-TW" altLang="en-US" sz="16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口</a:t>
            </a:r>
            <a:endParaRPr sz="1100" dirty="0"/>
          </a:p>
        </p:txBody>
      </p:sp>
      <p:sp>
        <p:nvSpPr>
          <p:cNvPr id="11" name="Google Shape;743;p26"/>
          <p:cNvSpPr/>
          <p:nvPr/>
        </p:nvSpPr>
        <p:spPr>
          <a:xfrm>
            <a:off x="1188720" y="2578206"/>
            <a:ext cx="3321249" cy="1868530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E48312">
              <a:alpha val="51764"/>
            </a:srgbClr>
          </a:solidFill>
          <a:ln w="12700" cap="flat" cmpd="sng">
            <a:solidFill>
              <a:srgbClr val="A65F0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99"/>
              <a:buFont typeface="Arial"/>
              <a:buNone/>
            </a:pPr>
            <a:r>
              <a:rPr lang="zh-TW" alt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大型</a:t>
            </a:r>
            <a:r>
              <a:rPr lang="zh-TW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樂器</a:t>
            </a:r>
            <a:endParaRPr sz="3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99"/>
              <a:buFont typeface="Arial"/>
              <a:buNone/>
            </a:pPr>
            <a:r>
              <a:rPr lang="zh-TW" alt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準備</a:t>
            </a:r>
            <a:r>
              <a:rPr lang="zh-TW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區</a:t>
            </a:r>
            <a:endParaRPr sz="1050" dirty="0"/>
          </a:p>
        </p:txBody>
      </p:sp>
      <p:sp>
        <p:nvSpPr>
          <p:cNvPr id="2" name="文字方塊 1"/>
          <p:cNvSpPr txBox="1"/>
          <p:nvPr/>
        </p:nvSpPr>
        <p:spPr>
          <a:xfrm>
            <a:off x="6352128" y="1875063"/>
            <a:ext cx="134915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行政辦公區</a:t>
            </a:r>
          </a:p>
        </p:txBody>
      </p:sp>
    </p:spTree>
    <p:extLst>
      <p:ext uri="{BB962C8B-B14F-4D97-AF65-F5344CB8AC3E}">
        <p14:creationId xmlns:p14="http://schemas.microsoft.com/office/powerpoint/2010/main" val="9139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6"/>
          <p:cNvSpPr/>
          <p:nvPr/>
        </p:nvSpPr>
        <p:spPr>
          <a:xfrm>
            <a:off x="922338" y="-29920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16"/>
          <p:cNvSpPr/>
          <p:nvPr/>
        </p:nvSpPr>
        <p:spPr>
          <a:xfrm>
            <a:off x="-42863" y="109780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6"/>
          <p:cNvSpPr/>
          <p:nvPr/>
        </p:nvSpPr>
        <p:spPr>
          <a:xfrm>
            <a:off x="220663" y="281230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6"/>
          <p:cNvSpPr/>
          <p:nvPr/>
        </p:nvSpPr>
        <p:spPr>
          <a:xfrm>
            <a:off x="400050" y="92317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16"/>
          <p:cNvSpPr/>
          <p:nvPr/>
        </p:nvSpPr>
        <p:spPr>
          <a:xfrm>
            <a:off x="1169988" y="131991"/>
            <a:ext cx="494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後台進場動線</a:t>
            </a:r>
            <a:endParaRPr sz="24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76" name="Google Shape;5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0296" y="281230"/>
            <a:ext cx="4707801" cy="373197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6"/>
          <p:cNvSpPr/>
          <p:nvPr/>
        </p:nvSpPr>
        <p:spPr>
          <a:xfrm>
            <a:off x="5378820" y="4252825"/>
            <a:ext cx="2116628" cy="857115"/>
          </a:xfrm>
          <a:prstGeom prst="rect">
            <a:avLst/>
          </a:prstGeom>
          <a:solidFill>
            <a:srgbClr val="FBE22D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後台進場處</a:t>
            </a:r>
            <a:endParaRPr lang="en-US" altLang="zh-TW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大型樂器準備區</a:t>
            </a:r>
            <a:endParaRPr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6"/>
          <p:cNvSpPr/>
          <p:nvPr/>
        </p:nvSpPr>
        <p:spPr>
          <a:xfrm>
            <a:off x="5789062" y="1767840"/>
            <a:ext cx="648072" cy="195072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比賽場地</a:t>
            </a:r>
            <a:r>
              <a:rPr lang="zh-TW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入</a:t>
            </a:r>
            <a:endParaRPr lang="en-US" altLang="zh-TW"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口</a:t>
            </a:r>
            <a:endParaRPr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3F1B0B8-1047-4D17-BAC8-FAB322DAB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674688"/>
            <a:ext cx="2743200" cy="4435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7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7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7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17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7"/>
          <p:cNvSpPr/>
          <p:nvPr/>
        </p:nvSpPr>
        <p:spPr>
          <a:xfrm>
            <a:off x="1106488" y="245944"/>
            <a:ext cx="494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icrosoft JhengHei"/>
              <a:buNone/>
            </a:pPr>
            <a:r>
              <a:rPr lang="zh-TW" sz="24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後台離場路線</a:t>
            </a:r>
            <a:endParaRPr sz="24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91" name="Google Shape;59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928" y="979271"/>
            <a:ext cx="4992555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7"/>
          <p:cNvSpPr/>
          <p:nvPr/>
        </p:nvSpPr>
        <p:spPr>
          <a:xfrm rot="-4121708">
            <a:off x="4995307" y="1744318"/>
            <a:ext cx="618704" cy="10139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離開</a:t>
            </a:r>
            <a:endParaRPr/>
          </a:p>
        </p:txBody>
      </p:sp>
      <p:sp>
        <p:nvSpPr>
          <p:cNvPr id="595" name="Google Shape;595;p17"/>
          <p:cNvSpPr txBox="1"/>
          <p:nvPr/>
        </p:nvSpPr>
        <p:spPr>
          <a:xfrm>
            <a:off x="7150049" y="3435052"/>
            <a:ext cx="1266693" cy="95410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樂器車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停放處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EC90E73-AAE2-4418-A0DB-984A35D0E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31" y="674688"/>
            <a:ext cx="3169085" cy="443525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51085C0D-F9A6-4708-819C-201A6B746875}"/>
              </a:ext>
            </a:extLst>
          </p:cNvPr>
          <p:cNvGrpSpPr/>
          <p:nvPr/>
        </p:nvGrpSpPr>
        <p:grpSpPr>
          <a:xfrm>
            <a:off x="2655409" y="1609612"/>
            <a:ext cx="714428" cy="980174"/>
            <a:chOff x="2655409" y="1609612"/>
            <a:chExt cx="714428" cy="980174"/>
          </a:xfrm>
        </p:grpSpPr>
        <p:sp>
          <p:nvSpPr>
            <p:cNvPr id="15" name="Google Shape;595;p17">
              <a:extLst>
                <a:ext uri="{FF2B5EF4-FFF2-40B4-BE49-F238E27FC236}">
                  <a16:creationId xmlns:a16="http://schemas.microsoft.com/office/drawing/2014/main" id="{AFE9B0E8-45C5-47E4-8054-E1A861EBA471}"/>
                </a:ext>
              </a:extLst>
            </p:cNvPr>
            <p:cNvSpPr txBox="1"/>
            <p:nvPr/>
          </p:nvSpPr>
          <p:spPr>
            <a:xfrm>
              <a:off x="2655409" y="1609612"/>
              <a:ext cx="648071" cy="338514"/>
            </a:xfrm>
            <a:prstGeom prst="rect">
              <a:avLst/>
            </a:prstGeom>
            <a:noFill/>
            <a:ln w="571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樂器</a:t>
              </a:r>
              <a:endParaRPr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95;p17">
              <a:extLst>
                <a:ext uri="{FF2B5EF4-FFF2-40B4-BE49-F238E27FC236}">
                  <a16:creationId xmlns:a16="http://schemas.microsoft.com/office/drawing/2014/main" id="{0F9C495B-3E41-4C17-9189-138363F75486}"/>
                </a:ext>
              </a:extLst>
            </p:cNvPr>
            <p:cNvSpPr txBox="1"/>
            <p:nvPr/>
          </p:nvSpPr>
          <p:spPr>
            <a:xfrm>
              <a:off x="2721766" y="2251272"/>
              <a:ext cx="648071" cy="338514"/>
            </a:xfrm>
            <a:prstGeom prst="rect">
              <a:avLst/>
            </a:prstGeom>
            <a:noFill/>
            <a:ln w="571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6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學生</a:t>
              </a:r>
              <a:endParaRPr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8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8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18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8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18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8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8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8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8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18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18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18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18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8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8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8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8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18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8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8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18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8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8"/>
          <p:cNvSpPr/>
          <p:nvPr/>
        </p:nvSpPr>
        <p:spPr>
          <a:xfrm>
            <a:off x="3188494" y="2193449"/>
            <a:ext cx="89693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</a:t>
            </a:r>
            <a:r>
              <a:rPr lang="en-US" alt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8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停車資訊</a:t>
            </a:r>
            <a:endParaRPr sz="60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9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19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19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19"/>
          <p:cNvSpPr/>
          <p:nvPr/>
        </p:nvSpPr>
        <p:spPr>
          <a:xfrm>
            <a:off x="400050" y="309910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9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停車注意事項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642" name="Google Shape;642;p19"/>
          <p:cNvGrpSpPr/>
          <p:nvPr/>
        </p:nvGrpSpPr>
        <p:grpSpPr>
          <a:xfrm>
            <a:off x="157163" y="729194"/>
            <a:ext cx="8703809" cy="1674409"/>
            <a:chOff x="671657" y="957777"/>
            <a:chExt cx="6833022" cy="1674409"/>
          </a:xfrm>
        </p:grpSpPr>
        <p:pic>
          <p:nvPicPr>
            <p:cNvPr id="643" name="Google Shape;643;p19" descr="喇叭图片_喇叭素材_喇叭高清图片_摄图网图片下载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1657" y="957777"/>
              <a:ext cx="1674409" cy="16744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4" name="Google Shape;644;p19"/>
            <p:cNvSpPr/>
            <p:nvPr/>
          </p:nvSpPr>
          <p:spPr>
            <a:xfrm>
              <a:off x="1697350" y="1473723"/>
              <a:ext cx="5807329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車輛</a:t>
              </a:r>
              <a:r>
                <a:rPr lang="zh-TW" altLang="en-US" sz="2400" b="1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</a:t>
              </a: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停放</a:t>
              </a:r>
              <a:r>
                <a:rPr lang="zh-TW" altLang="en-US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於</a:t>
              </a:r>
              <a:r>
                <a:rPr lang="zh-TW" sz="3200" b="1" i="0" u="none" strike="noStrike" cap="none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港藝中心</a:t>
              </a:r>
              <a:r>
                <a:rPr lang="zh-TW" altLang="en-US" sz="3200" b="1" i="0" u="none" strike="noStrike" cap="none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地下停車場（須付費）</a:t>
              </a:r>
              <a:r>
                <a:rPr lang="zh-TW" altLang="en-US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或</a:t>
              </a: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週邊道路，如造成不便</a:t>
              </a:r>
              <a:r>
                <a:rPr lang="zh-TW" sz="2400" b="1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 敬請見諒</a:t>
              </a: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！</a:t>
              </a:r>
              <a:endParaRPr sz="24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645" name="Google Shape;645;p19"/>
          <p:cNvGrpSpPr/>
          <p:nvPr/>
        </p:nvGrpSpPr>
        <p:grpSpPr>
          <a:xfrm>
            <a:off x="157163" y="1864501"/>
            <a:ext cx="8785869" cy="2056038"/>
            <a:chOff x="683568" y="848777"/>
            <a:chExt cx="8216473" cy="2056038"/>
          </a:xfrm>
        </p:grpSpPr>
        <p:pic>
          <p:nvPicPr>
            <p:cNvPr id="646" name="Google Shape;646;p19" descr="喇叭图片_喇叭素材_喇叭高清图片_摄图网图片下载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3568" y="848777"/>
              <a:ext cx="1674409" cy="16744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19"/>
            <p:cNvSpPr/>
            <p:nvPr/>
          </p:nvSpPr>
          <p:spPr>
            <a:xfrm>
              <a:off x="1905407" y="1427487"/>
              <a:ext cx="6994634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樂器車請依照比賽場次及時間進入港藝中心樂器區卸載</a:t>
              </a:r>
              <a:r>
                <a:rPr lang="zh-TW" sz="2400" b="1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樂器，樂器卸載後請駛離港藝中心，待比賽結束後再進入港藝中心裝載樂器，卸載或裝載樂器時，請將引擎關閉，以免影響比賽與環境，感謝</a:t>
              </a:r>
              <a:r>
                <a:rPr lang="zh-TW" sz="24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大家的配合！</a:t>
              </a:r>
              <a:endParaRPr sz="24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2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2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20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停車資訊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59" name="Google Shape;659;p20"/>
          <p:cNvPicPr preferRelativeResize="0"/>
          <p:nvPr/>
        </p:nvPicPr>
        <p:blipFill rotWithShape="1">
          <a:blip r:embed="rId3">
            <a:alphaModFix/>
          </a:blip>
          <a:srcRect r="30163"/>
          <a:stretch/>
        </p:blipFill>
        <p:spPr>
          <a:xfrm>
            <a:off x="153691" y="767529"/>
            <a:ext cx="4356414" cy="326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4294" y="1864081"/>
            <a:ext cx="4473628" cy="3192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028" y="1055452"/>
            <a:ext cx="7370609" cy="38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21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21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21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21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21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停車資訊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/>
          <p:nvPr/>
        </p:nvSpPr>
        <p:spPr>
          <a:xfrm>
            <a:off x="-876300" y="-80962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00100" y="46038"/>
            <a:ext cx="184150" cy="18415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34925" y="714375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1038225" y="157163"/>
            <a:ext cx="381000" cy="377825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1555750" y="-987425"/>
            <a:ext cx="2003425" cy="2006600"/>
          </a:xfrm>
          <a:prstGeom prst="ellipse">
            <a:avLst/>
          </a:prstGeom>
          <a:solidFill>
            <a:srgbClr val="F4D5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758825" y="641350"/>
            <a:ext cx="1790700" cy="1795463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2219325" y="1798638"/>
            <a:ext cx="714375" cy="714375"/>
          </a:xfrm>
          <a:prstGeom prst="ellipse">
            <a:avLst/>
          </a:prstGeom>
          <a:solidFill>
            <a:srgbClr val="99CED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2609850" y="1076325"/>
            <a:ext cx="365125" cy="365125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1422400" y="2389188"/>
            <a:ext cx="635000" cy="636587"/>
          </a:xfrm>
          <a:prstGeom prst="ellipse">
            <a:avLst/>
          </a:prstGeom>
          <a:solidFill>
            <a:srgbClr val="E78A4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644525" y="2813050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1930400" y="2405063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174750" y="223996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892175" y="2411413"/>
            <a:ext cx="377825" cy="379412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88900" y="1843088"/>
            <a:ext cx="1009650" cy="1011237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-381000" y="1562100"/>
            <a:ext cx="555625" cy="557213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304800" y="3565525"/>
            <a:ext cx="146050" cy="147638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298450" y="3986213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273050" y="4262438"/>
            <a:ext cx="241300" cy="24130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44450" y="4672013"/>
            <a:ext cx="104775" cy="106362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-92075" y="5008563"/>
            <a:ext cx="231775" cy="231775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238125" y="4672013"/>
            <a:ext cx="263525" cy="261937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165100" y="4860925"/>
            <a:ext cx="149225" cy="1492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60325" y="4338638"/>
            <a:ext cx="333375" cy="333375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130175" y="1655763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406400" y="3546475"/>
            <a:ext cx="622300" cy="623888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-79375" y="3413125"/>
            <a:ext cx="422275" cy="420688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-346075" y="3732213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-762000" y="2363788"/>
            <a:ext cx="1066800" cy="1068387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836612" y="929343"/>
            <a:ext cx="1593850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i="0" u="none" strike="noStrike" cap="none" dirty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議程</a:t>
            </a:r>
            <a:r>
              <a:rPr lang="zh-TW" sz="2800" b="1" i="0" u="none" strike="noStrike" cap="none" dirty="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contents</a:t>
            </a:r>
            <a:endParaRPr sz="2800" b="1" i="0" u="none" strike="noStrike" cap="none" dirty="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40" name="Google Shape;240;p3"/>
          <p:cNvSpPr/>
          <p:nvPr/>
        </p:nvSpPr>
        <p:spPr>
          <a:xfrm>
            <a:off x="3824286" y="1165681"/>
            <a:ext cx="520700" cy="520700"/>
          </a:xfrm>
          <a:prstGeom prst="ellipse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824286" y="1251406"/>
            <a:ext cx="5207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01</a:t>
            </a:r>
            <a:endParaRPr/>
          </a:p>
        </p:txBody>
      </p:sp>
      <p:sp>
        <p:nvSpPr>
          <p:cNvPr id="242" name="Google Shape;242;p3"/>
          <p:cNvSpPr/>
          <p:nvPr/>
        </p:nvSpPr>
        <p:spPr>
          <a:xfrm>
            <a:off x="4587873" y="1226006"/>
            <a:ext cx="26646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長官致詞</a:t>
            </a:r>
            <a:endParaRPr sz="2800" b="1" i="0" u="none" strike="noStrike" cap="none" dirty="0">
              <a:solidFill>
                <a:srgbClr val="31859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3824286" y="2016581"/>
            <a:ext cx="520700" cy="520700"/>
          </a:xfrm>
          <a:prstGeom prst="ellipse">
            <a:avLst/>
          </a:prstGeom>
          <a:noFill/>
          <a:ln w="9525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3824286" y="2102306"/>
            <a:ext cx="5207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31859B"/>
                </a:solidFill>
                <a:latin typeface="Impact"/>
                <a:ea typeface="Impact"/>
                <a:cs typeface="Impact"/>
                <a:sym typeface="Impact"/>
              </a:rPr>
              <a:t>02</a:t>
            </a:r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4587872" y="2076906"/>
            <a:ext cx="32797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承辦學校工作報告</a:t>
            </a:r>
            <a:endParaRPr sz="2800" b="1" i="0" u="none" strike="noStrike" cap="none" dirty="0">
              <a:solidFill>
                <a:srgbClr val="31859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6" name="Google Shape;246;p3"/>
          <p:cNvSpPr/>
          <p:nvPr/>
        </p:nvSpPr>
        <p:spPr>
          <a:xfrm>
            <a:off x="3824286" y="2851606"/>
            <a:ext cx="520700" cy="520700"/>
          </a:xfrm>
          <a:prstGeom prst="ellipse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3824286" y="2937331"/>
            <a:ext cx="5207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03</a:t>
            </a:r>
            <a:endParaRPr/>
          </a:p>
        </p:txBody>
      </p:sp>
      <p:sp>
        <p:nvSpPr>
          <p:cNvPr id="248" name="Google Shape;248;p3"/>
          <p:cNvSpPr/>
          <p:nvPr/>
        </p:nvSpPr>
        <p:spPr>
          <a:xfrm>
            <a:off x="4587873" y="2911931"/>
            <a:ext cx="403282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>
                <a:srgbClr val="31859B"/>
              </a:buClr>
              <a:buSzPts val="2800"/>
            </a:pPr>
            <a:r>
              <a:rPr lang="zh-TW" altLang="en-US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</a:t>
            </a:r>
            <a:r>
              <a:rPr lang="zh-TW" altLang="en-US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&amp;</a:t>
            </a:r>
            <a:r>
              <a:rPr lang="zh-TW" altLang="en-US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zh-TW" altLang="en-US" sz="2800" b="1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時間</a:t>
            </a:r>
            <a:endParaRPr sz="2800" b="1" i="0" u="none" strike="noStrike" cap="none" dirty="0">
              <a:solidFill>
                <a:srgbClr val="31859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3824286" y="3683456"/>
            <a:ext cx="520700" cy="520700"/>
          </a:xfrm>
          <a:prstGeom prst="ellipse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3824286" y="3769181"/>
            <a:ext cx="5207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31859B"/>
                </a:solidFill>
                <a:latin typeface="Impact"/>
                <a:ea typeface="Impact"/>
                <a:cs typeface="Impact"/>
                <a:sym typeface="Impact"/>
              </a:rPr>
              <a:t>04</a:t>
            </a:r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4587872" y="3743781"/>
            <a:ext cx="372854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800"/>
              <a:buFont typeface="Arial"/>
              <a:buNone/>
            </a:pPr>
            <a:r>
              <a:rPr lang="zh-TW" altLang="en-US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聯繫資訊 </a:t>
            </a:r>
            <a:r>
              <a:rPr lang="en-US" altLang="zh-TW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&amp;</a:t>
            </a:r>
            <a:r>
              <a:rPr lang="zh-TW" altLang="en-US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b="1" i="0" u="none" strike="noStrike" cap="none" dirty="0">
                <a:solidFill>
                  <a:srgbClr val="31859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實地勘查</a:t>
            </a:r>
            <a:endParaRPr sz="2800" b="1" i="0" u="none" strike="noStrike" cap="none" dirty="0">
              <a:solidFill>
                <a:srgbClr val="31859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3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3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1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3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3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3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3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3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3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3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2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2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22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22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22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22"/>
          <p:cNvSpPr/>
          <p:nvPr/>
        </p:nvSpPr>
        <p:spPr>
          <a:xfrm>
            <a:off x="1111973" y="203622"/>
            <a:ext cx="446137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樂器車出入口  (忠貞路)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82" name="Google Shape;68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3" y="702902"/>
            <a:ext cx="8779540" cy="443901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22"/>
          <p:cNvSpPr/>
          <p:nvPr/>
        </p:nvSpPr>
        <p:spPr>
          <a:xfrm rot="-4426220">
            <a:off x="2245118" y="2642447"/>
            <a:ext cx="826642" cy="2334731"/>
          </a:xfrm>
          <a:prstGeom prst="bentUpArrow">
            <a:avLst>
              <a:gd name="adj1" fmla="val 25000"/>
              <a:gd name="adj2" fmla="val 25568"/>
              <a:gd name="adj3" fmla="val 25000"/>
            </a:avLst>
          </a:prstGeom>
          <a:solidFill>
            <a:srgbClr val="00B0F0"/>
          </a:solidFill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3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23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23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23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23"/>
          <p:cNvSpPr/>
          <p:nvPr/>
        </p:nvSpPr>
        <p:spPr>
          <a:xfrm>
            <a:off x="1056178" y="182245"/>
            <a:ext cx="647564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樂器車入口(忠貞路)</a:t>
            </a:r>
            <a:endParaRPr sz="3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5" name="Google Shape;69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1848" y="674688"/>
            <a:ext cx="5890295" cy="4417722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3"/>
          <p:cNvSpPr/>
          <p:nvPr/>
        </p:nvSpPr>
        <p:spPr>
          <a:xfrm rot="2954249">
            <a:off x="4407962" y="1830694"/>
            <a:ext cx="732212" cy="97626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進入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2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2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2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24"/>
          <p:cNvSpPr/>
          <p:nvPr/>
        </p:nvSpPr>
        <p:spPr>
          <a:xfrm>
            <a:off x="1001886" y="126841"/>
            <a:ext cx="651959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樂器車</a:t>
            </a:r>
            <a:r>
              <a:rPr lang="zh-TW" altLang="en-US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出</a:t>
            </a:r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口(可倒車至車阻前再卸貨)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887" y="551631"/>
            <a:ext cx="6144493" cy="4608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9" name="Google Shape;709;p24"/>
          <p:cNvGrpSpPr/>
          <p:nvPr/>
        </p:nvGrpSpPr>
        <p:grpSpPr>
          <a:xfrm>
            <a:off x="5246444" y="3529861"/>
            <a:ext cx="1942319" cy="1628441"/>
            <a:chOff x="3930507" y="3896500"/>
            <a:chExt cx="2024279" cy="1611166"/>
          </a:xfrm>
        </p:grpSpPr>
        <p:sp>
          <p:nvSpPr>
            <p:cNvPr id="710" name="Google Shape;710;p24"/>
            <p:cNvSpPr/>
            <p:nvPr/>
          </p:nvSpPr>
          <p:spPr>
            <a:xfrm rot="-7173222">
              <a:off x="4550101" y="3761139"/>
              <a:ext cx="785091" cy="188188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 txBox="1"/>
            <p:nvPr/>
          </p:nvSpPr>
          <p:spPr>
            <a:xfrm rot="-1878602">
              <a:off x="4813233" y="4353778"/>
              <a:ext cx="443345" cy="639474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1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入</a:t>
              </a:r>
              <a:endParaRPr/>
            </a:p>
          </p:txBody>
        </p:sp>
      </p:grpSp>
      <p:pic>
        <p:nvPicPr>
          <p:cNvPr id="712" name="Google Shape;712;p24"/>
          <p:cNvPicPr preferRelativeResize="0"/>
          <p:nvPr/>
        </p:nvPicPr>
        <p:blipFill rotWithShape="1">
          <a:blip r:embed="rId4">
            <a:alphaModFix/>
          </a:blip>
          <a:srcRect l="12928" t="31134" r="12477" b="27784"/>
          <a:stretch/>
        </p:blipFill>
        <p:spPr>
          <a:xfrm>
            <a:off x="1750383" y="1656589"/>
            <a:ext cx="3835589" cy="2112354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24"/>
          <p:cNvSpPr/>
          <p:nvPr/>
        </p:nvSpPr>
        <p:spPr>
          <a:xfrm>
            <a:off x="2339752" y="2193917"/>
            <a:ext cx="1207983" cy="52105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倒車入庫</a:t>
            </a:r>
            <a:endParaRPr/>
          </a:p>
        </p:txBody>
      </p:sp>
      <p:sp>
        <p:nvSpPr>
          <p:cNvPr id="714" name="Google Shape;714;p24"/>
          <p:cNvSpPr/>
          <p:nvPr/>
        </p:nvSpPr>
        <p:spPr>
          <a:xfrm rot="10197583">
            <a:off x="1607049" y="3488123"/>
            <a:ext cx="1894338" cy="1203836"/>
          </a:xfrm>
          <a:prstGeom prst="bentArrow">
            <a:avLst>
              <a:gd name="adj1" fmla="val 25000"/>
              <a:gd name="adj2" fmla="val 26286"/>
              <a:gd name="adj3" fmla="val 25000"/>
              <a:gd name="adj4" fmla="val 4375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4"/>
          <p:cNvSpPr txBox="1"/>
          <p:nvPr/>
        </p:nvSpPr>
        <p:spPr>
          <a:xfrm>
            <a:off x="2878150" y="3938329"/>
            <a:ext cx="332406" cy="6463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出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清水國中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教師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F118AD3-95B8-F007-35FD-617989A3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36" y="975361"/>
            <a:ext cx="7112723" cy="4166552"/>
          </a:xfrm>
          <a:prstGeom prst="rect">
            <a:avLst/>
          </a:prstGeom>
        </p:spPr>
      </p:pic>
      <p:sp>
        <p:nvSpPr>
          <p:cNvPr id="10" name="Google Shape;332;g17eacbb1283_0_0">
            <a:extLst>
              <a:ext uri="{FF2B5EF4-FFF2-40B4-BE49-F238E27FC236}">
                <a16:creationId xmlns:a16="http://schemas.microsoft.com/office/drawing/2014/main" id="{522331FF-FCC8-48A9-8DC9-D502329B5BE2}"/>
              </a:ext>
            </a:extLst>
          </p:cNvPr>
          <p:cNvSpPr txBox="1"/>
          <p:nvPr/>
        </p:nvSpPr>
        <p:spPr>
          <a:xfrm>
            <a:off x="974637" y="287388"/>
            <a:ext cx="7582537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後台空間有限，大車進出人員</a:t>
            </a:r>
            <a:r>
              <a:rPr lang="zh-TW" alt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出分流，儘量精簡</a:t>
            </a:r>
          </a:p>
        </p:txBody>
      </p:sp>
    </p:spTree>
    <p:extLst>
      <p:ext uri="{BB962C8B-B14F-4D97-AF65-F5344CB8AC3E}">
        <p14:creationId xmlns:p14="http://schemas.microsoft.com/office/powerpoint/2010/main" val="25068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2123006" y="432334"/>
            <a:ext cx="577092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樂器碼頭使用情形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清水國中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教師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A79609C-3E59-AF02-F6DB-EC9585D93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7" y="1248070"/>
            <a:ext cx="4463766" cy="308161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DBCFEBF-9A88-8B13-F5B6-0A69B065A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766" y="1643606"/>
            <a:ext cx="4664409" cy="34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B27DDD7-8064-3747-9E64-77104A18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40" y="872133"/>
            <a:ext cx="6837680" cy="4269780"/>
          </a:xfrm>
          <a:prstGeom prst="rect">
            <a:avLst/>
          </a:prstGeom>
        </p:spPr>
      </p:pic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32;g17eacbb1283_0_0">
            <a:extLst>
              <a:ext uri="{FF2B5EF4-FFF2-40B4-BE49-F238E27FC236}">
                <a16:creationId xmlns:a16="http://schemas.microsoft.com/office/drawing/2014/main" id="{522331FF-FCC8-48A9-8DC9-D502329B5BE2}"/>
              </a:ext>
            </a:extLst>
          </p:cNvPr>
          <p:cNvSpPr txBox="1"/>
          <p:nvPr/>
        </p:nvSpPr>
        <p:spPr>
          <a:xfrm>
            <a:off x="974637" y="287388"/>
            <a:ext cx="7582537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後台空間有限，大車進出人員</a:t>
            </a:r>
            <a:r>
              <a:rPr lang="zh-TW" altLang="en-US" sz="2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出分流，儘量精簡</a:t>
            </a:r>
          </a:p>
        </p:txBody>
      </p:sp>
    </p:spTree>
    <p:extLst>
      <p:ext uri="{BB962C8B-B14F-4D97-AF65-F5344CB8AC3E}">
        <p14:creationId xmlns:p14="http://schemas.microsoft.com/office/powerpoint/2010/main" val="37882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5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25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25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25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25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樂器車出口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27" name="Google Shape;7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8313" y="717443"/>
            <a:ext cx="5893048" cy="44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25"/>
          <p:cNvSpPr/>
          <p:nvPr/>
        </p:nvSpPr>
        <p:spPr>
          <a:xfrm rot="1531231">
            <a:off x="5605453" y="3693072"/>
            <a:ext cx="2347634" cy="6492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5"/>
          <p:cNvSpPr txBox="1"/>
          <p:nvPr/>
        </p:nvSpPr>
        <p:spPr>
          <a:xfrm>
            <a:off x="7839360" y="4242573"/>
            <a:ext cx="9400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出</a:t>
            </a:r>
            <a:endParaRPr dirty="0"/>
          </a:p>
        </p:txBody>
      </p:sp>
      <p:sp>
        <p:nvSpPr>
          <p:cNvPr id="10" name="Google Shape;729;p25"/>
          <p:cNvSpPr txBox="1"/>
          <p:nvPr/>
        </p:nvSpPr>
        <p:spPr>
          <a:xfrm>
            <a:off x="2955861" y="1574088"/>
            <a:ext cx="9400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關門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 rot="20954689">
            <a:off x="2531930" y="213087"/>
            <a:ext cx="431439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今年小改變！！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清水國中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教師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22" y="1968364"/>
            <a:ext cx="4431378" cy="332427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8307"/>
            <a:ext cx="4625542" cy="3219272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-1" y="2682909"/>
            <a:ext cx="2140299" cy="15273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843306" y="3380796"/>
            <a:ext cx="2632668" cy="17611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Google Shape;332;g17eacbb1283_0_0"/>
          <p:cNvSpPr txBox="1"/>
          <p:nvPr/>
        </p:nvSpPr>
        <p:spPr>
          <a:xfrm>
            <a:off x="789522" y="4462483"/>
            <a:ext cx="477151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比賽期間全程不關閉</a:t>
            </a:r>
          </a:p>
        </p:txBody>
      </p:sp>
    </p:spTree>
    <p:extLst>
      <p:ext uri="{BB962C8B-B14F-4D97-AF65-F5344CB8AC3E}">
        <p14:creationId xmlns:p14="http://schemas.microsoft.com/office/powerpoint/2010/main" val="39641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7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27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27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7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27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27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27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27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7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7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7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7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7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7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7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27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7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27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27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27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27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27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27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27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27"/>
          <p:cNvSpPr/>
          <p:nvPr/>
        </p:nvSpPr>
        <p:spPr>
          <a:xfrm>
            <a:off x="3188494" y="2193449"/>
            <a:ext cx="89693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</a:t>
            </a:r>
            <a:r>
              <a:rPr lang="en-US" altLang="zh-TW" sz="48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7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i="0" u="none" strike="noStrike" cap="none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休息區說明</a:t>
            </a:r>
            <a:endParaRPr sz="6000" b="1" i="0" u="none" strike="noStrike" cap="none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8" name="Google Shape;778;p27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063660C-A8B7-46C7-B238-439E243EB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7" t="5434" r="6312" b="6267"/>
          <a:stretch/>
        </p:blipFill>
        <p:spPr>
          <a:xfrm>
            <a:off x="1205802" y="-120650"/>
            <a:ext cx="6439598" cy="5340350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2723103" y="2914022"/>
            <a:ext cx="633046" cy="602901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4732774" y="1567543"/>
            <a:ext cx="633046" cy="763675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A7B77BF4-321A-48A5-A058-537E7E6CB6E3}"/>
              </a:ext>
            </a:extLst>
          </p:cNvPr>
          <p:cNvSpPr/>
          <p:nvPr/>
        </p:nvSpPr>
        <p:spPr>
          <a:xfrm>
            <a:off x="4364382" y="2570956"/>
            <a:ext cx="971437" cy="1389465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235325" y="2109291"/>
            <a:ext cx="7270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Impact"/>
              <a:buNone/>
            </a:pPr>
            <a:r>
              <a:rPr lang="zh-TW" sz="66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"/>
          <p:cNvSpPr/>
          <p:nvPr/>
        </p:nvSpPr>
        <p:spPr>
          <a:xfrm>
            <a:off x="4440513" y="2177398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EA551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長官致詞</a:t>
            </a:r>
            <a:endParaRPr sz="6000" b="1" i="0" u="none" strike="noStrike" cap="none">
              <a:solidFill>
                <a:srgbClr val="EA551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9"/>
          <p:cNvSpPr/>
          <p:nvPr/>
        </p:nvSpPr>
        <p:spPr>
          <a:xfrm>
            <a:off x="1083990" y="265543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29"/>
          <p:cNvSpPr/>
          <p:nvPr/>
        </p:nvSpPr>
        <p:spPr>
          <a:xfrm>
            <a:off x="118789" y="40524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29"/>
          <p:cNvSpPr/>
          <p:nvPr/>
        </p:nvSpPr>
        <p:spPr>
          <a:xfrm>
            <a:off x="382315" y="57669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29"/>
          <p:cNvSpPr/>
          <p:nvPr/>
        </p:nvSpPr>
        <p:spPr>
          <a:xfrm>
            <a:off x="561702" y="387780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1331640" y="305428"/>
            <a:ext cx="44736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zh-TW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場地使用注意事項</a:t>
            </a:r>
            <a:endParaRPr sz="40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97" name="Google Shape;797;p29"/>
          <p:cNvSpPr/>
          <p:nvPr/>
        </p:nvSpPr>
        <p:spPr>
          <a:xfrm>
            <a:off x="382315" y="1191946"/>
            <a:ext cx="8561659" cy="327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sz="2300" b="1" dirty="0">
                <a:solidFill>
                  <a:srgbClr val="0070C0"/>
                </a:solidFill>
                <a:sym typeface="Arial"/>
              </a:rPr>
              <a:t>除場地規劃作為相關工作人員用餐空間之外，</a:t>
            </a:r>
            <a:r>
              <a:rPr lang="zh-TW" altLang="en-US" sz="2300" b="1" dirty="0">
                <a:solidFill>
                  <a:srgbClr val="0070C0"/>
                </a:solidFill>
              </a:rPr>
              <a:t>休息區</a:t>
            </a:r>
            <a:r>
              <a:rPr lang="en-US" altLang="zh-TW" sz="2300" b="1" dirty="0">
                <a:solidFill>
                  <a:srgbClr val="0070C0"/>
                </a:solidFill>
              </a:rPr>
              <a:t>(</a:t>
            </a:r>
            <a:r>
              <a:rPr lang="zh-TW" altLang="en-US" sz="2300" b="1" dirty="0">
                <a:solidFill>
                  <a:srgbClr val="0070C0"/>
                </a:solidFill>
              </a:rPr>
              <a:t>戶外</a:t>
            </a:r>
            <a:r>
              <a:rPr lang="en-US" altLang="zh-TW" sz="2300" b="1" dirty="0">
                <a:solidFill>
                  <a:srgbClr val="0070C0"/>
                </a:solidFill>
              </a:rPr>
              <a:t>)</a:t>
            </a:r>
            <a:r>
              <a:rPr lang="zh-TW" altLang="en-US" sz="2300" b="1" dirty="0">
                <a:solidFill>
                  <a:srgbClr val="0070C0"/>
                </a:solidFill>
              </a:rPr>
              <a:t>可以練習與調音，亦可飲食。</a:t>
            </a:r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altLang="en-US" sz="2300" b="1" dirty="0">
                <a:solidFill>
                  <a:srgbClr val="0070C0"/>
                </a:solidFill>
              </a:rPr>
              <a:t>休息區配置請按照大會公告的位置，並聽從工作人員的安排以一隊伍一區塊為原則，嚴禁跨區佔位。</a:t>
            </a:r>
            <a:endParaRPr sz="2300" b="1" dirty="0">
              <a:solidFill>
                <a:srgbClr val="FF0000"/>
              </a:solidFill>
              <a:sym typeface="Arial"/>
            </a:endParaRPr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altLang="en-US" sz="2300" b="1" dirty="0">
                <a:solidFill>
                  <a:srgbClr val="FF0000"/>
                </a:solidFill>
              </a:rPr>
              <a:t>休息區用餐時請協助維持整潔，請做好廚餘處理及資源回收</a:t>
            </a:r>
            <a:r>
              <a:rPr lang="zh-TW" altLang="en-US" sz="2300" b="1" dirty="0">
                <a:solidFill>
                  <a:srgbClr val="0070C0"/>
                </a:solidFill>
              </a:rPr>
              <a:t>。</a:t>
            </a:r>
            <a:endParaRPr sz="2300" b="1" i="0" u="none" strike="noStrike" cap="none" dirty="0">
              <a:solidFill>
                <a:srgbClr val="0070C0"/>
              </a:solidFill>
              <a:sym typeface="Arial"/>
            </a:endParaRPr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sz="2300" b="1" dirty="0">
                <a:solidFill>
                  <a:srgbClr val="0070C0"/>
                </a:solidFill>
                <a:sym typeface="Arial"/>
              </a:rPr>
              <a:t>當天換裝不方便，請各隊伍先換好服裝再至比賽現場</a:t>
            </a:r>
            <a:r>
              <a:rPr lang="zh-TW" altLang="en-US" sz="2300" b="1" dirty="0">
                <a:solidFill>
                  <a:srgbClr val="0070C0"/>
                </a:solidFill>
              </a:rPr>
              <a:t>。</a:t>
            </a:r>
            <a:endParaRPr sz="2300" dirty="0"/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sz="2300" b="1" dirty="0">
                <a:solidFill>
                  <a:srgbClr val="0070C0"/>
                </a:solidFill>
                <a:sym typeface="Arial"/>
              </a:rPr>
              <a:t>廁所位置：清風樓一、二樓</a:t>
            </a:r>
            <a:r>
              <a:rPr lang="zh-TW" altLang="en-US" sz="2300" b="1" dirty="0">
                <a:solidFill>
                  <a:srgbClr val="0070C0"/>
                </a:solidFill>
              </a:rPr>
              <a:t>、展覽廳二樓、演藝廳一樓。</a:t>
            </a:r>
            <a:endParaRPr sz="2300" b="1" dirty="0">
              <a:solidFill>
                <a:srgbClr val="0070C0"/>
              </a:solidFill>
              <a:sym typeface="Arial"/>
            </a:endParaRPr>
          </a:p>
          <a:p>
            <a:pPr marL="342900" indent="-342900">
              <a:buClr>
                <a:srgbClr val="0070C0"/>
              </a:buClr>
              <a:buSzPts val="2200"/>
              <a:buFont typeface="Noto Sans Symbols"/>
              <a:buChar char="●"/>
            </a:pPr>
            <a:r>
              <a:rPr lang="zh-TW" sz="2300" b="1" dirty="0">
                <a:solidFill>
                  <a:srgbClr val="0070C0"/>
                </a:solidFill>
                <a:sym typeface="Arial"/>
              </a:rPr>
              <a:t>當天場內比賽情形會採直播方式 (</a:t>
            </a:r>
            <a:r>
              <a:rPr lang="zh-TW" altLang="en-US" sz="2300" b="1" dirty="0">
                <a:solidFill>
                  <a:srgbClr val="0070C0"/>
                </a:solidFill>
                <a:sym typeface="Arial"/>
              </a:rPr>
              <a:t>演藝廳入口處</a:t>
            </a:r>
            <a:r>
              <a:rPr lang="zh-TW" sz="2300" b="1" dirty="0">
                <a:solidFill>
                  <a:srgbClr val="0070C0"/>
                </a:solidFill>
                <a:sym typeface="Arial"/>
              </a:rPr>
              <a:t>張貼QR code) </a:t>
            </a:r>
            <a:r>
              <a:rPr lang="zh-TW" altLang="en-US" sz="2300" b="1" dirty="0">
                <a:solidFill>
                  <a:srgbClr val="0070C0"/>
                </a:solidFill>
              </a:rPr>
              <a:t>。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●"/>
            </a:pPr>
            <a:endParaRPr sz="2300" b="1" dirty="0">
              <a:solidFill>
                <a:srgbClr val="0070C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3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3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3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30"/>
          <p:cNvSpPr/>
          <p:nvPr/>
        </p:nvSpPr>
        <p:spPr>
          <a:xfrm>
            <a:off x="1106488" y="236736"/>
            <a:ext cx="326072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zh-TW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休息區域</a:t>
            </a:r>
            <a:endParaRPr sz="40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10" name="Google Shape;81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30" y="1245188"/>
            <a:ext cx="4629587" cy="3381078"/>
          </a:xfrm>
          <a:prstGeom prst="roundRect">
            <a:avLst/>
          </a:prstGeom>
          <a:noFill/>
          <a:ln>
            <a:noFill/>
          </a:ln>
        </p:spPr>
      </p:pic>
      <p:grpSp>
        <p:nvGrpSpPr>
          <p:cNvPr id="811" name="Google Shape;811;p30"/>
          <p:cNvGrpSpPr/>
          <p:nvPr/>
        </p:nvGrpSpPr>
        <p:grpSpPr>
          <a:xfrm>
            <a:off x="424137" y="2570956"/>
            <a:ext cx="3355775" cy="1838527"/>
            <a:chOff x="0" y="0"/>
            <a:chExt cx="4808587" cy="2781300"/>
          </a:xfrm>
        </p:grpSpPr>
        <p:cxnSp>
          <p:nvCxnSpPr>
            <p:cNvPr id="812" name="Google Shape;812;p30"/>
            <p:cNvCxnSpPr/>
            <p:nvPr/>
          </p:nvCxnSpPr>
          <p:spPr>
            <a:xfrm>
              <a:off x="0" y="685800"/>
              <a:ext cx="2085975" cy="209550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13" name="Google Shape;813;p30"/>
            <p:cNvSpPr/>
            <p:nvPr/>
          </p:nvSpPr>
          <p:spPr>
            <a:xfrm>
              <a:off x="2038350" y="0"/>
              <a:ext cx="2770237" cy="2781300"/>
            </a:xfrm>
            <a:custGeom>
              <a:avLst/>
              <a:gdLst/>
              <a:ahLst/>
              <a:cxnLst/>
              <a:rect l="l" t="t" r="r" b="b"/>
              <a:pathLst>
                <a:path w="2770237" h="2781300" extrusionOk="0">
                  <a:moveTo>
                    <a:pt x="0" y="2781300"/>
                  </a:moveTo>
                  <a:cubicBezTo>
                    <a:pt x="1324769" y="1960562"/>
                    <a:pt x="2649538" y="1139825"/>
                    <a:pt x="2762250" y="676275"/>
                  </a:cubicBezTo>
                  <a:cubicBezTo>
                    <a:pt x="2874962" y="212725"/>
                    <a:pt x="1775618" y="106362"/>
                    <a:pt x="676275" y="0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38100" y="28575"/>
              <a:ext cx="2714625" cy="677497"/>
            </a:xfrm>
            <a:custGeom>
              <a:avLst/>
              <a:gdLst/>
              <a:ahLst/>
              <a:cxnLst/>
              <a:rect l="l" t="t" r="r" b="b"/>
              <a:pathLst>
                <a:path w="2714625" h="677497" extrusionOk="0">
                  <a:moveTo>
                    <a:pt x="0" y="677497"/>
                  </a:moveTo>
                  <a:cubicBezTo>
                    <a:pt x="729456" y="637015"/>
                    <a:pt x="1458913" y="596534"/>
                    <a:pt x="1704975" y="496522"/>
                  </a:cubicBezTo>
                  <a:cubicBezTo>
                    <a:pt x="1951038" y="396509"/>
                    <a:pt x="1308100" y="159972"/>
                    <a:pt x="1476375" y="77422"/>
                  </a:cubicBezTo>
                  <a:cubicBezTo>
                    <a:pt x="1644650" y="-5128"/>
                    <a:pt x="2179637" y="-1953"/>
                    <a:pt x="2714625" y="1222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" name="Google Shape;809;p30">
            <a:extLst>
              <a:ext uri="{FF2B5EF4-FFF2-40B4-BE49-F238E27FC236}">
                <a16:creationId xmlns:a16="http://schemas.microsoft.com/office/drawing/2014/main" id="{B51BE634-DE93-4247-89DE-CB3F33CE45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341" t="22761" r="2547" b="21346"/>
          <a:stretch/>
        </p:blipFill>
        <p:spPr>
          <a:xfrm>
            <a:off x="4930445" y="1885781"/>
            <a:ext cx="4093394" cy="27404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815;p30">
            <a:extLst>
              <a:ext uri="{FF2B5EF4-FFF2-40B4-BE49-F238E27FC236}">
                <a16:creationId xmlns:a16="http://schemas.microsoft.com/office/drawing/2014/main" id="{D0D362B0-2D9C-4769-883E-00429D7394CA}"/>
              </a:ext>
            </a:extLst>
          </p:cNvPr>
          <p:cNvGrpSpPr/>
          <p:nvPr/>
        </p:nvGrpSpPr>
        <p:grpSpPr>
          <a:xfrm>
            <a:off x="5502882" y="2924747"/>
            <a:ext cx="3343233" cy="1354538"/>
            <a:chOff x="0" y="0"/>
            <a:chExt cx="5019776" cy="1508125"/>
          </a:xfrm>
        </p:grpSpPr>
        <p:cxnSp>
          <p:nvCxnSpPr>
            <p:cNvPr id="20" name="Google Shape;816;p30">
              <a:extLst>
                <a:ext uri="{FF2B5EF4-FFF2-40B4-BE49-F238E27FC236}">
                  <a16:creationId xmlns:a16="http://schemas.microsoft.com/office/drawing/2014/main" id="{384C340C-F650-4B11-974F-B405438FFE44}"/>
                </a:ext>
              </a:extLst>
            </p:cNvPr>
            <p:cNvCxnSpPr/>
            <p:nvPr/>
          </p:nvCxnSpPr>
          <p:spPr>
            <a:xfrm>
              <a:off x="0" y="533400"/>
              <a:ext cx="1901825" cy="974725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" name="Google Shape;817;p30">
              <a:extLst>
                <a:ext uri="{FF2B5EF4-FFF2-40B4-BE49-F238E27FC236}">
                  <a16:creationId xmlns:a16="http://schemas.microsoft.com/office/drawing/2014/main" id="{A089766D-BCE0-4515-8EC5-2AB9B65B3DE9}"/>
                </a:ext>
              </a:extLst>
            </p:cNvPr>
            <p:cNvSpPr/>
            <p:nvPr/>
          </p:nvSpPr>
          <p:spPr>
            <a:xfrm>
              <a:off x="76200" y="0"/>
              <a:ext cx="4943576" cy="1495286"/>
            </a:xfrm>
            <a:custGeom>
              <a:avLst/>
              <a:gdLst/>
              <a:ahLst/>
              <a:cxnLst/>
              <a:rect l="l" t="t" r="r" b="b"/>
              <a:pathLst>
                <a:path w="4943576" h="1495286" extrusionOk="0">
                  <a:moveTo>
                    <a:pt x="0" y="571361"/>
                  </a:moveTo>
                  <a:cubicBezTo>
                    <a:pt x="1112044" y="435629"/>
                    <a:pt x="2224088" y="299898"/>
                    <a:pt x="2657475" y="209411"/>
                  </a:cubicBezTo>
                  <a:cubicBezTo>
                    <a:pt x="3090862" y="118924"/>
                    <a:pt x="2470150" y="60186"/>
                    <a:pt x="2600325" y="28436"/>
                  </a:cubicBezTo>
                  <a:cubicBezTo>
                    <a:pt x="2730500" y="-3314"/>
                    <a:pt x="3087687" y="-11252"/>
                    <a:pt x="3438525" y="18911"/>
                  </a:cubicBezTo>
                  <a:cubicBezTo>
                    <a:pt x="3789363" y="49074"/>
                    <a:pt x="4503738" y="64949"/>
                    <a:pt x="4705350" y="209411"/>
                  </a:cubicBezTo>
                  <a:cubicBezTo>
                    <a:pt x="4906962" y="353873"/>
                    <a:pt x="5146675" y="671374"/>
                    <a:pt x="4648200" y="885686"/>
                  </a:cubicBezTo>
                  <a:cubicBezTo>
                    <a:pt x="4149725" y="1099999"/>
                    <a:pt x="2932112" y="1297642"/>
                    <a:pt x="1714500" y="1495286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DD455E4-8B50-4F83-8DC4-836A7D460DB3}"/>
              </a:ext>
            </a:extLst>
          </p:cNvPr>
          <p:cNvSpPr txBox="1"/>
          <p:nvPr/>
        </p:nvSpPr>
        <p:spPr>
          <a:xfrm>
            <a:off x="1442378" y="2961587"/>
            <a:ext cx="1620957" cy="523220"/>
          </a:xfrm>
          <a:prstGeom prst="rect">
            <a:avLst/>
          </a:prstGeom>
          <a:noFill/>
          <a:ln w="76200">
            <a:solidFill>
              <a:srgbClr val="5DFFF7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</a:rPr>
              <a:t>休息區甲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59E7E9F-D733-403D-8A17-D512E3606B88}"/>
              </a:ext>
            </a:extLst>
          </p:cNvPr>
          <p:cNvSpPr txBox="1"/>
          <p:nvPr/>
        </p:nvSpPr>
        <p:spPr>
          <a:xfrm>
            <a:off x="6476230" y="3256023"/>
            <a:ext cx="1674055" cy="523220"/>
          </a:xfrm>
          <a:prstGeom prst="rect">
            <a:avLst/>
          </a:prstGeom>
          <a:noFill/>
          <a:ln w="76200">
            <a:solidFill>
              <a:srgbClr val="5DFFF7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</a:rPr>
              <a:t>休息區乙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3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3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3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30"/>
          <p:cNvSpPr/>
          <p:nvPr/>
        </p:nvSpPr>
        <p:spPr>
          <a:xfrm>
            <a:off x="1106488" y="236736"/>
            <a:ext cx="326072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zh-TW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休息區域</a:t>
            </a:r>
            <a:endParaRPr sz="40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8E2E251-6E07-45D9-8B0E-999CFB30D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780757"/>
            <a:ext cx="8750106" cy="436115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3A789816-C97D-4E4B-93A4-434883D017A2}"/>
              </a:ext>
            </a:extLst>
          </p:cNvPr>
          <p:cNvSpPr txBox="1"/>
          <p:nvPr/>
        </p:nvSpPr>
        <p:spPr>
          <a:xfrm>
            <a:off x="1442378" y="2961587"/>
            <a:ext cx="1620957" cy="523220"/>
          </a:xfrm>
          <a:prstGeom prst="rect">
            <a:avLst/>
          </a:prstGeom>
          <a:noFill/>
          <a:ln w="76200">
            <a:solidFill>
              <a:srgbClr val="5DFFF7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5DFFF7"/>
                </a:solidFill>
              </a:rPr>
              <a:t>休息區甲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1CE4B60-F3E9-4D8C-B260-3902B6008D97}"/>
              </a:ext>
            </a:extLst>
          </p:cNvPr>
          <p:cNvSpPr txBox="1"/>
          <p:nvPr/>
        </p:nvSpPr>
        <p:spPr>
          <a:xfrm>
            <a:off x="4501662" y="3040233"/>
            <a:ext cx="1674055" cy="523220"/>
          </a:xfrm>
          <a:prstGeom prst="rect">
            <a:avLst/>
          </a:prstGeom>
          <a:noFill/>
          <a:ln w="76200">
            <a:solidFill>
              <a:srgbClr val="5DFFF7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5DFFF7"/>
                </a:solidFill>
              </a:rPr>
              <a:t>休息區乙</a:t>
            </a:r>
          </a:p>
        </p:txBody>
      </p:sp>
    </p:spTree>
    <p:extLst>
      <p:ext uri="{BB962C8B-B14F-4D97-AF65-F5344CB8AC3E}">
        <p14:creationId xmlns:p14="http://schemas.microsoft.com/office/powerpoint/2010/main" val="1284376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1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41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41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41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41"/>
          <p:cNvSpPr/>
          <p:nvPr/>
        </p:nvSpPr>
        <p:spPr>
          <a:xfrm>
            <a:off x="1045692" y="173850"/>
            <a:ext cx="326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洗手間</a:t>
            </a:r>
            <a:endParaRPr sz="36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19" name="Google Shape;101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6363" y="737503"/>
            <a:ext cx="5053333" cy="39900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41"/>
          <p:cNvSpPr/>
          <p:nvPr/>
        </p:nvSpPr>
        <p:spPr>
          <a:xfrm flipH="1">
            <a:off x="2654811" y="2220933"/>
            <a:ext cx="926740" cy="1440160"/>
          </a:xfrm>
          <a:prstGeom prst="bentArrow">
            <a:avLst>
              <a:gd name="adj1" fmla="val 25658"/>
              <a:gd name="adj2" fmla="val 26286"/>
              <a:gd name="adj3" fmla="val 25000"/>
              <a:gd name="adj4" fmla="val 4375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41"/>
          <p:cNvSpPr/>
          <p:nvPr/>
        </p:nvSpPr>
        <p:spPr>
          <a:xfrm>
            <a:off x="2483159" y="91172"/>
            <a:ext cx="32607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(清風樓1F</a:t>
            </a:r>
            <a:r>
              <a:rPr lang="zh-TW" altLang="en-US" sz="3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3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2F</a:t>
            </a:r>
            <a:r>
              <a:rPr lang="zh-TW" sz="36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36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Google Shape;103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9091" y="1441938"/>
            <a:ext cx="4180113" cy="3549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78;p16">
            <a:extLst>
              <a:ext uri="{FF2B5EF4-FFF2-40B4-BE49-F238E27FC236}">
                <a16:creationId xmlns:a16="http://schemas.microsoft.com/office/drawing/2014/main" id="{FC871C92-952B-4118-B4A3-0600F91BDA9C}"/>
              </a:ext>
            </a:extLst>
          </p:cNvPr>
          <p:cNvSpPr/>
          <p:nvPr/>
        </p:nvSpPr>
        <p:spPr>
          <a:xfrm>
            <a:off x="1285012" y="4142249"/>
            <a:ext cx="3021405" cy="759126"/>
          </a:xfrm>
          <a:prstGeom prst="rect">
            <a:avLst/>
          </a:prstGeom>
          <a:solidFill>
            <a:srgbClr val="FBE22D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休 息 區 相 對 位 置</a:t>
            </a:r>
            <a:endParaRPr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箭號: 向左 1">
            <a:extLst>
              <a:ext uri="{FF2B5EF4-FFF2-40B4-BE49-F238E27FC236}">
                <a16:creationId xmlns:a16="http://schemas.microsoft.com/office/drawing/2014/main" id="{AA29A17C-CCBF-4815-A7E9-EA7132444319}"/>
              </a:ext>
            </a:extLst>
          </p:cNvPr>
          <p:cNvSpPr/>
          <p:nvPr/>
        </p:nvSpPr>
        <p:spPr>
          <a:xfrm rot="629505">
            <a:off x="5299538" y="3907953"/>
            <a:ext cx="1793089" cy="4026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Google Shape;1018;p41">
            <a:extLst>
              <a:ext uri="{FF2B5EF4-FFF2-40B4-BE49-F238E27FC236}">
                <a16:creationId xmlns:a16="http://schemas.microsoft.com/office/drawing/2014/main" id="{1499815A-8EDB-473A-AFB5-5C8C0373C966}"/>
              </a:ext>
            </a:extLst>
          </p:cNvPr>
          <p:cNvSpPr/>
          <p:nvPr/>
        </p:nvSpPr>
        <p:spPr>
          <a:xfrm>
            <a:off x="2349214" y="1819376"/>
            <a:ext cx="292865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往清風樓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1F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入口</a:t>
            </a:r>
            <a:endParaRPr sz="28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Google Shape;1018;p41">
            <a:extLst>
              <a:ext uri="{FF2B5EF4-FFF2-40B4-BE49-F238E27FC236}">
                <a16:creationId xmlns:a16="http://schemas.microsoft.com/office/drawing/2014/main" id="{E268200F-8CE0-40BC-9BFF-4D6BF13EEAD8}"/>
              </a:ext>
            </a:extLst>
          </p:cNvPr>
          <p:cNvSpPr/>
          <p:nvPr/>
        </p:nvSpPr>
        <p:spPr>
          <a:xfrm>
            <a:off x="5958587" y="4470488"/>
            <a:ext cx="292865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清風樓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1F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入口</a:t>
            </a:r>
            <a:endParaRPr sz="28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291017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43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43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43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p43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43"/>
          <p:cNvSpPr/>
          <p:nvPr/>
        </p:nvSpPr>
        <p:spPr>
          <a:xfrm>
            <a:off x="1045692" y="173850"/>
            <a:ext cx="326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洗手間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47" name="Google Shape;1047;p43"/>
          <p:cNvSpPr/>
          <p:nvPr/>
        </p:nvSpPr>
        <p:spPr>
          <a:xfrm>
            <a:off x="2483159" y="91172"/>
            <a:ext cx="30214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(清風樓1F.2F)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48" name="Google Shape;104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3" y="863601"/>
            <a:ext cx="5703165" cy="414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5354" y="2570956"/>
            <a:ext cx="3208646" cy="2406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008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2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32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32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32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32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32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32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32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32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32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32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32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32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32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32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32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32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32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32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32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32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32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32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32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32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32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32"/>
          <p:cNvSpPr/>
          <p:nvPr/>
        </p:nvSpPr>
        <p:spPr>
          <a:xfrm>
            <a:off x="3188494" y="2193449"/>
            <a:ext cx="89693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</a:t>
            </a:r>
            <a:r>
              <a:rPr lang="en-US" alt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4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2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報到事項</a:t>
            </a:r>
            <a:endParaRPr sz="60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67" name="Google Shape;867;p32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3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33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33"/>
          <p:cNvSpPr/>
          <p:nvPr/>
        </p:nvSpPr>
        <p:spPr>
          <a:xfrm>
            <a:off x="1106488" y="236736"/>
            <a:ext cx="326072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zh-TW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報到程序</a:t>
            </a:r>
            <a:endParaRPr sz="40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79" name="Google Shape;879;p33"/>
          <p:cNvSpPr/>
          <p:nvPr/>
        </p:nvSpPr>
        <p:spPr>
          <a:xfrm>
            <a:off x="336550" y="1030109"/>
            <a:ext cx="8742136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●"/>
            </a:pP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領隊簽到、填聯絡電話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●"/>
            </a:pP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繳交：</a:t>
            </a:r>
            <a:endParaRPr lang="en-US" altLang="zh-TW" sz="2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●"/>
            </a:pPr>
            <a:endParaRPr sz="8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Wingdings" panose="05000000000000000000" pitchFamily="2" charset="2"/>
              <a:buChar char="ü"/>
            </a:pPr>
            <a:r>
              <a:rPr lang="zh-TW" sz="24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參賽者名冊（需有參賽者照片）</a:t>
            </a:r>
            <a:endParaRPr sz="2400" b="1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Wingdings" panose="05000000000000000000" pitchFamily="2" charset="2"/>
              <a:buChar char="ü"/>
            </a:pPr>
            <a:r>
              <a:rPr lang="zh-TW" sz="2400" b="1" i="0" u="none" strike="noStrike" cap="none" dirty="0">
                <a:solidFill>
                  <a:srgbClr val="00206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繳交貼妥 44 元郵資 A4 信封</a:t>
            </a:r>
            <a:endParaRPr lang="en-US" altLang="zh-TW" sz="2400" b="1" i="0" u="none" strike="noStrike" cap="none" dirty="0">
              <a:solidFill>
                <a:srgbClr val="002060"/>
              </a:solidFill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Wingdings" panose="05000000000000000000" pitchFamily="2" charset="2"/>
              <a:buChar char="ü"/>
            </a:pPr>
            <a:endParaRPr sz="800" dirty="0"/>
          </a:p>
          <a:p>
            <a:pPr marL="457200" lvl="0" indent="-457200">
              <a:buClr>
                <a:srgbClr val="002060"/>
              </a:buClr>
              <a:buSzPts val="2800"/>
              <a:buFont typeface="Noto Sans Symbols"/>
              <a:buChar char="●"/>
            </a:pPr>
            <a:r>
              <a:rPr lang="zh-TW" altLang="en-US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押證件換攝影證</a:t>
            </a:r>
          </a:p>
          <a:p>
            <a:pPr marL="457200" lvl="1"/>
            <a:r>
              <a:rPr lang="zh-TW" altLang="en-US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（攝影人員每校至多</a:t>
            </a:r>
            <a:r>
              <a:rPr lang="en-US" alt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zh-TW" altLang="en-US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人，需換證入場）</a:t>
            </a:r>
            <a:endParaRPr lang="en-US" altLang="zh-TW" sz="3600" b="1" dirty="0">
              <a:solidFill>
                <a:srgbClr val="FF0000"/>
              </a:solidFill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457200">
              <a:buClr>
                <a:srgbClr val="002060"/>
              </a:buClr>
              <a:buSzPts val="2800"/>
              <a:buFont typeface="Noto Sans Symbols"/>
              <a:buChar char="●"/>
            </a:pPr>
            <a:r>
              <a:rPr lang="zh-TW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錄音錄影：今年只可攝（錄）自己的學校團隊，不得攝（錄）影其他參賽團隊</a:t>
            </a:r>
            <a:endParaRPr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3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3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3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34"/>
          <p:cNvSpPr/>
          <p:nvPr/>
        </p:nvSpPr>
        <p:spPr>
          <a:xfrm>
            <a:off x="420688" y="503238"/>
            <a:ext cx="854752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前台報到區  &amp;  後台</a:t>
            </a:r>
            <a:r>
              <a:rPr lang="zh-TW" alt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大型樂器準備區</a:t>
            </a:r>
            <a:endParaRPr lang="en-US" altLang="zh-TW" sz="3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9" name="Google Shape;88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612" y="1068741"/>
            <a:ext cx="4414836" cy="3728511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34"/>
          <p:cNvSpPr/>
          <p:nvPr/>
        </p:nvSpPr>
        <p:spPr>
          <a:xfrm>
            <a:off x="31648" y="3713683"/>
            <a:ext cx="1463138" cy="1202805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前台</a:t>
            </a:r>
            <a:endParaRPr lang="en-US" altLang="zh-TW"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報到區</a:t>
            </a:r>
            <a:endParaRPr lang="en-US" altLang="zh-TW"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（檢錄處）</a:t>
            </a:r>
            <a:endParaRPr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1" name="Google Shape;89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5523" y="1071102"/>
            <a:ext cx="4484358" cy="3728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E20E0C7-5D8C-4E72-B3F5-D40D5E4A2F88}"/>
              </a:ext>
            </a:extLst>
          </p:cNvPr>
          <p:cNvSpPr txBox="1"/>
          <p:nvPr/>
        </p:nvSpPr>
        <p:spPr>
          <a:xfrm>
            <a:off x="4962388" y="2128272"/>
            <a:ext cx="57180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-90" dirty="0">
                <a:solidFill>
                  <a:srgbClr val="FF0000"/>
                </a:solidFill>
              </a:rPr>
              <a:t>直播</a:t>
            </a:r>
            <a:r>
              <a:rPr lang="en-US" altLang="zh-TW" b="1" spc="-90" dirty="0">
                <a:solidFill>
                  <a:srgbClr val="FF0000"/>
                </a:solidFill>
              </a:rPr>
              <a:t>QR</a:t>
            </a:r>
          </a:p>
          <a:p>
            <a:pPr algn="ctr"/>
            <a:r>
              <a:rPr lang="en-US" altLang="zh-TW" b="1" spc="-70" dirty="0">
                <a:solidFill>
                  <a:srgbClr val="FF0000"/>
                </a:solidFill>
              </a:rPr>
              <a:t>code</a:t>
            </a:r>
            <a:endParaRPr lang="zh-TW" altLang="en-US" b="1" spc="-70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48E5844-5BD1-4735-9332-DD8DB5C85804}"/>
              </a:ext>
            </a:extLst>
          </p:cNvPr>
          <p:cNvSpPr txBox="1"/>
          <p:nvPr/>
        </p:nvSpPr>
        <p:spPr>
          <a:xfrm>
            <a:off x="2123728" y="2866936"/>
            <a:ext cx="57180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-90" dirty="0">
                <a:solidFill>
                  <a:srgbClr val="FF0000"/>
                </a:solidFill>
              </a:rPr>
              <a:t>直播</a:t>
            </a:r>
            <a:r>
              <a:rPr lang="en-US" altLang="zh-TW" b="1" spc="-90" dirty="0">
                <a:solidFill>
                  <a:srgbClr val="FF0000"/>
                </a:solidFill>
              </a:rPr>
              <a:t>QR</a:t>
            </a:r>
          </a:p>
          <a:p>
            <a:pPr algn="ctr"/>
            <a:r>
              <a:rPr lang="en-US" altLang="zh-TW" b="1" spc="-70" dirty="0">
                <a:solidFill>
                  <a:srgbClr val="FF0000"/>
                </a:solidFill>
              </a:rPr>
              <a:t>code</a:t>
            </a:r>
            <a:endParaRPr lang="zh-TW" altLang="en-US" b="1" spc="-70" dirty="0">
              <a:solidFill>
                <a:srgbClr val="FF0000"/>
              </a:solidFill>
            </a:endParaRPr>
          </a:p>
        </p:txBody>
      </p:sp>
      <p:sp>
        <p:nvSpPr>
          <p:cNvPr id="13" name="Google Shape;890;p34"/>
          <p:cNvSpPr/>
          <p:nvPr/>
        </p:nvSpPr>
        <p:spPr>
          <a:xfrm>
            <a:off x="6268861" y="4193818"/>
            <a:ext cx="1505182" cy="889714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大型</a:t>
            </a:r>
            <a:endParaRPr lang="en-US" altLang="zh-TW"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樂器準備區</a:t>
            </a:r>
            <a:endParaRPr lang="en-US" altLang="zh-TW" sz="2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52F1A16-CD29-4BDC-9E5D-E8A5594AB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153" y="854874"/>
            <a:ext cx="6155987" cy="4467225"/>
          </a:xfrm>
          <a:prstGeom prst="rect">
            <a:avLst/>
          </a:prstGeom>
        </p:spPr>
      </p:pic>
      <p:sp>
        <p:nvSpPr>
          <p:cNvPr id="1089" name="Google Shape;1089;p45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45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45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45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45"/>
          <p:cNvSpPr/>
          <p:nvPr/>
        </p:nvSpPr>
        <p:spPr>
          <a:xfrm>
            <a:off x="1255278" y="246524"/>
            <a:ext cx="773155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altLang="en-US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家長、來賓</a:t>
            </a:r>
            <a:r>
              <a:rPr 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</a:t>
            </a:r>
            <a:r>
              <a:rPr lang="zh-TW" altLang="en-US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大門</a:t>
            </a:r>
            <a:r>
              <a:rPr lang="en-US" alt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</a:t>
            </a:r>
            <a:r>
              <a:rPr lang="en-US" altLang="zh-TW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36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進入演藝廳？</a:t>
            </a:r>
            <a:endParaRPr sz="36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B4B515A-A9CD-45F2-AB9B-32AC13A5A8FA}"/>
              </a:ext>
            </a:extLst>
          </p:cNvPr>
          <p:cNvSpPr txBox="1"/>
          <p:nvPr/>
        </p:nvSpPr>
        <p:spPr>
          <a:xfrm>
            <a:off x="6489723" y="2976302"/>
            <a:ext cx="6484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</a:t>
            </a:r>
            <a:endParaRPr lang="en-US" altLang="zh-TW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入口處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317BBD8-7CF3-4ABE-B5D5-F738B526F957}"/>
              </a:ext>
            </a:extLst>
          </p:cNvPr>
          <p:cNvSpPr txBox="1"/>
          <p:nvPr/>
        </p:nvSpPr>
        <p:spPr>
          <a:xfrm>
            <a:off x="5135687" y="2976303"/>
            <a:ext cx="5718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spc="-90" dirty="0">
                <a:solidFill>
                  <a:srgbClr val="FF0000"/>
                </a:solidFill>
              </a:rPr>
              <a:t>QR</a:t>
            </a:r>
          </a:p>
          <a:p>
            <a:pPr algn="ctr"/>
            <a:r>
              <a:rPr lang="en-US" altLang="zh-TW" sz="1200" b="1" spc="-70" dirty="0">
                <a:solidFill>
                  <a:srgbClr val="FF0000"/>
                </a:solidFill>
              </a:rPr>
              <a:t>code</a:t>
            </a:r>
            <a:endParaRPr lang="zh-TW" altLang="en-US" sz="1200" b="1" spc="-70" dirty="0">
              <a:solidFill>
                <a:srgbClr val="FF0000"/>
              </a:solidFill>
            </a:endParaRPr>
          </a:p>
        </p:txBody>
      </p:sp>
      <p:sp>
        <p:nvSpPr>
          <p:cNvPr id="1095" name="Google Shape;1095;p45"/>
          <p:cNvSpPr/>
          <p:nvPr/>
        </p:nvSpPr>
        <p:spPr>
          <a:xfrm rot="720429">
            <a:off x="6910252" y="4025553"/>
            <a:ext cx="611072" cy="98990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120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36"/>
          <p:cNvSpPr/>
          <p:nvPr/>
        </p:nvSpPr>
        <p:spPr>
          <a:xfrm>
            <a:off x="1023786" y="183265"/>
            <a:ext cx="184150" cy="172719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36"/>
          <p:cNvSpPr/>
          <p:nvPr/>
        </p:nvSpPr>
        <p:spPr>
          <a:xfrm>
            <a:off x="58585" y="322965"/>
            <a:ext cx="263526" cy="24419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36"/>
          <p:cNvSpPr/>
          <p:nvPr/>
        </p:nvSpPr>
        <p:spPr>
          <a:xfrm>
            <a:off x="322111" y="494415"/>
            <a:ext cx="263525" cy="24419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36"/>
          <p:cNvSpPr/>
          <p:nvPr/>
        </p:nvSpPr>
        <p:spPr>
          <a:xfrm>
            <a:off x="501498" y="305502"/>
            <a:ext cx="458788" cy="422865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36"/>
          <p:cNvSpPr/>
          <p:nvPr/>
        </p:nvSpPr>
        <p:spPr>
          <a:xfrm>
            <a:off x="1271435" y="278264"/>
            <a:ext cx="582084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人員走動用彈性空間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24" name="Google Shape;92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180" y="914772"/>
            <a:ext cx="750329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36"/>
          <p:cNvSpPr/>
          <p:nvPr/>
        </p:nvSpPr>
        <p:spPr>
          <a:xfrm>
            <a:off x="2528862" y="3379610"/>
            <a:ext cx="3142801" cy="1414460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(彈性空間)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請勿在此區停留</a:t>
            </a:r>
            <a:endParaRPr dirty="0"/>
          </a:p>
        </p:txBody>
      </p:sp>
      <p:sp>
        <p:nvSpPr>
          <p:cNvPr id="933" name="Google Shape;933;p36"/>
          <p:cNvSpPr txBox="1"/>
          <p:nvPr/>
        </p:nvSpPr>
        <p:spPr>
          <a:xfrm>
            <a:off x="917988" y="2981955"/>
            <a:ext cx="229204" cy="461665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男廁</a:t>
            </a:r>
            <a:endParaRPr dirty="0"/>
          </a:p>
        </p:txBody>
      </p:sp>
      <p:sp>
        <p:nvSpPr>
          <p:cNvPr id="934" name="Google Shape;934;p36"/>
          <p:cNvSpPr txBox="1"/>
          <p:nvPr/>
        </p:nvSpPr>
        <p:spPr>
          <a:xfrm>
            <a:off x="7307800" y="2830954"/>
            <a:ext cx="229204" cy="461665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女廁</a:t>
            </a:r>
            <a:endParaRPr/>
          </a:p>
        </p:txBody>
      </p:sp>
      <p:sp>
        <p:nvSpPr>
          <p:cNvPr id="3" name="箭號: 弧形上彎 2">
            <a:extLst>
              <a:ext uri="{FF2B5EF4-FFF2-40B4-BE49-F238E27FC236}">
                <a16:creationId xmlns:a16="http://schemas.microsoft.com/office/drawing/2014/main" id="{612DF25A-80EF-4B94-B230-6891C978C8ED}"/>
              </a:ext>
            </a:extLst>
          </p:cNvPr>
          <p:cNvSpPr/>
          <p:nvPr/>
        </p:nvSpPr>
        <p:spPr>
          <a:xfrm rot="16867415">
            <a:off x="7270440" y="2811963"/>
            <a:ext cx="1127272" cy="591088"/>
          </a:xfrm>
          <a:prstGeom prst="curved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箭號: 弧形上彎 15">
            <a:extLst>
              <a:ext uri="{FF2B5EF4-FFF2-40B4-BE49-F238E27FC236}">
                <a16:creationId xmlns:a16="http://schemas.microsoft.com/office/drawing/2014/main" id="{09D456B7-2138-4414-A512-FED29780A1F1}"/>
              </a:ext>
            </a:extLst>
          </p:cNvPr>
          <p:cNvSpPr/>
          <p:nvPr/>
        </p:nvSpPr>
        <p:spPr>
          <a:xfrm rot="13983702" flipV="1">
            <a:off x="212974" y="2965329"/>
            <a:ext cx="1127272" cy="494918"/>
          </a:xfrm>
          <a:prstGeom prst="curved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7eacbb1283_0_4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17eacbb1283_0_4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17eacbb1283_0_4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17eacbb1283_0_4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17eacbb1283_0_40"/>
          <p:cNvSpPr txBox="1"/>
          <p:nvPr/>
        </p:nvSpPr>
        <p:spPr>
          <a:xfrm>
            <a:off x="858838" y="1446614"/>
            <a:ext cx="2224800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感謝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教育局長官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陳威禎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科長</a:t>
            </a: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defRPr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藍慈玲股長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defRPr/>
            </a:pP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陪伴與</a:t>
            </a:r>
            <a:r>
              <a:rPr kumimoji="0" lang="zh-TW" altLang="zh-TW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指導</a:t>
            </a:r>
            <a:r>
              <a:rPr kumimoji="0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～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A0D5EE1-BEDE-46D5-B073-7049628C5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880" y="503288"/>
            <a:ext cx="4213669" cy="397351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7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37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37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37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37"/>
          <p:cNvSpPr/>
          <p:nvPr/>
        </p:nvSpPr>
        <p:spPr>
          <a:xfrm>
            <a:off x="1417505" y="225425"/>
            <a:ext cx="77264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攝影人員</a:t>
            </a:r>
            <a:r>
              <a:rPr lang="zh-TW" alt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暨來賓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進場</a:t>
            </a:r>
            <a:r>
              <a:rPr lang="en-US" alt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r>
              <a:rPr lang="zh-TW" alt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離場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路線</a:t>
            </a:r>
            <a:r>
              <a:rPr lang="en-US" alt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TW" altLang="en-US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走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樓梯上二樓)</a:t>
            </a:r>
            <a:endParaRPr sz="24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44" name="Google Shape;944;p37"/>
          <p:cNvPicPr preferRelativeResize="0"/>
          <p:nvPr/>
        </p:nvPicPr>
        <p:blipFill rotWithShape="1">
          <a:blip r:embed="rId3">
            <a:alphaModFix/>
          </a:blip>
          <a:srcRect l="7936" t="1273" r="17894" b="24558"/>
          <a:stretch/>
        </p:blipFill>
        <p:spPr>
          <a:xfrm>
            <a:off x="844104" y="594757"/>
            <a:ext cx="7455791" cy="4547783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37"/>
          <p:cNvSpPr/>
          <p:nvPr/>
        </p:nvSpPr>
        <p:spPr>
          <a:xfrm rot="-8702502">
            <a:off x="2410660" y="2207460"/>
            <a:ext cx="836020" cy="3076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31;p36">
            <a:extLst>
              <a:ext uri="{FF2B5EF4-FFF2-40B4-BE49-F238E27FC236}">
                <a16:creationId xmlns:a16="http://schemas.microsoft.com/office/drawing/2014/main" id="{D1081167-44A1-4B91-AC63-2C047D124A87}"/>
              </a:ext>
            </a:extLst>
          </p:cNvPr>
          <p:cNvSpPr txBox="1"/>
          <p:nvPr/>
        </p:nvSpPr>
        <p:spPr>
          <a:xfrm>
            <a:off x="1689100" y="1595792"/>
            <a:ext cx="1943100" cy="36929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進場動線</a:t>
            </a:r>
            <a:r>
              <a:rPr lang="en-US" alt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入口</a:t>
            </a:r>
            <a:r>
              <a:rPr lang="en-US" alt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18" name="Google Shape;946;p37">
            <a:extLst>
              <a:ext uri="{FF2B5EF4-FFF2-40B4-BE49-F238E27FC236}">
                <a16:creationId xmlns:a16="http://schemas.microsoft.com/office/drawing/2014/main" id="{F67051DD-0AAC-4060-8765-5E7446F813C8}"/>
              </a:ext>
            </a:extLst>
          </p:cNvPr>
          <p:cNvSpPr/>
          <p:nvPr/>
        </p:nvSpPr>
        <p:spPr>
          <a:xfrm rot="9072217">
            <a:off x="5680820" y="2198663"/>
            <a:ext cx="828087" cy="31494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31;p36">
            <a:extLst>
              <a:ext uri="{FF2B5EF4-FFF2-40B4-BE49-F238E27FC236}">
                <a16:creationId xmlns:a16="http://schemas.microsoft.com/office/drawing/2014/main" id="{DD68C130-E6FD-471F-9D04-9C2143B648E2}"/>
              </a:ext>
            </a:extLst>
          </p:cNvPr>
          <p:cNvSpPr txBox="1"/>
          <p:nvPr/>
        </p:nvSpPr>
        <p:spPr>
          <a:xfrm>
            <a:off x="5224451" y="1626411"/>
            <a:ext cx="1943100" cy="36929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離</a:t>
            </a:r>
            <a:r>
              <a:rPr 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場動線</a:t>
            </a:r>
            <a:r>
              <a:rPr lang="en-US" alt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出口</a:t>
            </a:r>
            <a:r>
              <a:rPr lang="en-US" altLang="zh-TW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756D34D-1286-4271-B834-605100F7FB56}"/>
              </a:ext>
            </a:extLst>
          </p:cNvPr>
          <p:cNvSpPr txBox="1"/>
          <p:nvPr/>
        </p:nvSpPr>
        <p:spPr>
          <a:xfrm>
            <a:off x="2778948" y="3034268"/>
            <a:ext cx="5548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入口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C019C66-443C-4597-8AFD-657E1D8F0FFE}"/>
              </a:ext>
            </a:extLst>
          </p:cNvPr>
          <p:cNvSpPr txBox="1"/>
          <p:nvPr/>
        </p:nvSpPr>
        <p:spPr>
          <a:xfrm>
            <a:off x="5590001" y="3016719"/>
            <a:ext cx="5548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出口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9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39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39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39"/>
          <p:cNvSpPr/>
          <p:nvPr/>
        </p:nvSpPr>
        <p:spPr>
          <a:xfrm>
            <a:off x="284025" y="136454"/>
            <a:ext cx="374648" cy="384319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39"/>
          <p:cNvSpPr/>
          <p:nvPr/>
        </p:nvSpPr>
        <p:spPr>
          <a:xfrm>
            <a:off x="1311275" y="174161"/>
            <a:ext cx="32607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Microsoft JhengHei"/>
              <a:buNone/>
            </a:pPr>
            <a:r>
              <a:rPr lang="zh-TW" sz="28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演藝廳人員位置圖</a:t>
            </a:r>
            <a:endParaRPr sz="28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74" name="Google Shape;97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236" y="674688"/>
            <a:ext cx="8019334" cy="44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39"/>
          <p:cNvSpPr/>
          <p:nvPr/>
        </p:nvSpPr>
        <p:spPr>
          <a:xfrm>
            <a:off x="3515917" y="3210887"/>
            <a:ext cx="2112166" cy="164709"/>
          </a:xfrm>
          <a:prstGeom prst="roundRect">
            <a:avLst>
              <a:gd name="adj" fmla="val 16667"/>
            </a:avLst>
          </a:prstGeom>
          <a:solidFill>
            <a:schemeClr val="accent1">
              <a:alpha val="62745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評</a:t>
            </a:r>
            <a:r>
              <a:rPr lang="zh-TW" altLang="en-US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審</a:t>
            </a:r>
            <a:r>
              <a:rPr lang="zh-TW" altLang="en-US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席</a:t>
            </a:r>
            <a:endParaRPr dirty="0"/>
          </a:p>
        </p:txBody>
      </p:sp>
      <p:sp>
        <p:nvSpPr>
          <p:cNvPr id="976" name="Google Shape;976;p39"/>
          <p:cNvSpPr/>
          <p:nvPr/>
        </p:nvSpPr>
        <p:spPr>
          <a:xfrm>
            <a:off x="3913784" y="2990247"/>
            <a:ext cx="1348239" cy="166765"/>
          </a:xfrm>
          <a:prstGeom prst="roundRect">
            <a:avLst>
              <a:gd name="adj" fmla="val 16667"/>
            </a:avLst>
          </a:prstGeom>
          <a:solidFill>
            <a:srgbClr val="7030A0">
              <a:alpha val="62745"/>
            </a:srgbClr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50" dirty="0">
                <a:solidFill>
                  <a:srgbClr val="FFFFFF"/>
                </a:solidFill>
              </a:rPr>
              <a:t>大會</a:t>
            </a:r>
            <a:r>
              <a:rPr lang="zh-TW" sz="13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攝影</a:t>
            </a:r>
            <a:r>
              <a:rPr lang="zh-TW" altLang="en-US" sz="135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人員</a:t>
            </a:r>
            <a:endParaRPr dirty="0"/>
          </a:p>
        </p:txBody>
      </p:sp>
      <p:sp>
        <p:nvSpPr>
          <p:cNvPr id="977" name="Google Shape;977;p39"/>
          <p:cNvSpPr/>
          <p:nvPr/>
        </p:nvSpPr>
        <p:spPr>
          <a:xfrm>
            <a:off x="3937766" y="2754606"/>
            <a:ext cx="1300274" cy="192419"/>
          </a:xfrm>
          <a:prstGeom prst="roundRect">
            <a:avLst>
              <a:gd name="adj" fmla="val 16667"/>
            </a:avLst>
          </a:prstGeom>
          <a:solidFill>
            <a:srgbClr val="00B0F0">
              <a:alpha val="62745"/>
            </a:srgbClr>
          </a:soli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各校攝影人員</a:t>
            </a:r>
            <a:endParaRPr sz="1200" dirty="0"/>
          </a:p>
        </p:txBody>
      </p:sp>
      <p:sp>
        <p:nvSpPr>
          <p:cNvPr id="978" name="Google Shape;978;p39"/>
          <p:cNvSpPr/>
          <p:nvPr/>
        </p:nvSpPr>
        <p:spPr>
          <a:xfrm>
            <a:off x="798511" y="3704446"/>
            <a:ext cx="651905" cy="429078"/>
          </a:xfrm>
          <a:prstGeom prst="roundRect">
            <a:avLst>
              <a:gd name="adj" fmla="val 16667"/>
            </a:avLst>
          </a:prstGeom>
          <a:solidFill>
            <a:srgbClr val="FF0000">
              <a:alpha val="6274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司儀</a:t>
            </a:r>
            <a:endParaRPr/>
          </a:p>
        </p:txBody>
      </p:sp>
      <p:sp>
        <p:nvSpPr>
          <p:cNvPr id="979" name="Google Shape;979;p39"/>
          <p:cNvSpPr/>
          <p:nvPr/>
        </p:nvSpPr>
        <p:spPr>
          <a:xfrm>
            <a:off x="798510" y="4166082"/>
            <a:ext cx="651905" cy="42907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計時</a:t>
            </a:r>
            <a:endParaRPr dirty="0"/>
          </a:p>
        </p:txBody>
      </p:sp>
      <p:cxnSp>
        <p:nvCxnSpPr>
          <p:cNvPr id="981" name="Google Shape;981;p39"/>
          <p:cNvCxnSpPr/>
          <p:nvPr/>
        </p:nvCxnSpPr>
        <p:spPr>
          <a:xfrm rot="10800000" flipH="1">
            <a:off x="2724331" y="2681737"/>
            <a:ext cx="3777194" cy="102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2" name="Google Shape;982;p39"/>
          <p:cNvSpPr/>
          <p:nvPr/>
        </p:nvSpPr>
        <p:spPr>
          <a:xfrm>
            <a:off x="6061703" y="2093460"/>
            <a:ext cx="185294" cy="391809"/>
          </a:xfrm>
          <a:custGeom>
            <a:avLst/>
            <a:gdLst/>
            <a:ahLst/>
            <a:cxnLst/>
            <a:rect l="l" t="t" r="r" b="b"/>
            <a:pathLst>
              <a:path w="247135" h="510402" extrusionOk="0">
                <a:moveTo>
                  <a:pt x="32952" y="74141"/>
                </a:moveTo>
                <a:lnTo>
                  <a:pt x="247135" y="0"/>
                </a:lnTo>
                <a:lnTo>
                  <a:pt x="222423" y="493926"/>
                </a:lnTo>
                <a:lnTo>
                  <a:pt x="0" y="510402"/>
                </a:lnTo>
                <a:lnTo>
                  <a:pt x="32952" y="74141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9"/>
          <p:cNvSpPr/>
          <p:nvPr/>
        </p:nvSpPr>
        <p:spPr>
          <a:xfrm rot="5400000">
            <a:off x="6018866" y="1801321"/>
            <a:ext cx="277015" cy="1913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62;p38">
            <a:extLst>
              <a:ext uri="{FF2B5EF4-FFF2-40B4-BE49-F238E27FC236}">
                <a16:creationId xmlns:a16="http://schemas.microsoft.com/office/drawing/2014/main" id="{3A0DC248-336C-429C-A9F7-51F583714740}"/>
              </a:ext>
            </a:extLst>
          </p:cNvPr>
          <p:cNvSpPr/>
          <p:nvPr/>
        </p:nvSpPr>
        <p:spPr>
          <a:xfrm>
            <a:off x="5008080" y="1085801"/>
            <a:ext cx="1672349" cy="59264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各校攝影人員</a:t>
            </a:r>
            <a:r>
              <a:rPr lang="zh-TW" altLang="en-US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暨來賓入</a:t>
            </a:r>
            <a:r>
              <a:rPr lang="zh-TW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口</a:t>
            </a:r>
            <a:endParaRPr dirty="0"/>
          </a:p>
        </p:txBody>
      </p:sp>
      <p:sp>
        <p:nvSpPr>
          <p:cNvPr id="18" name="Google Shape;975;p39">
            <a:extLst>
              <a:ext uri="{FF2B5EF4-FFF2-40B4-BE49-F238E27FC236}">
                <a16:creationId xmlns:a16="http://schemas.microsoft.com/office/drawing/2014/main" id="{2C725A5A-128A-4394-B0EA-DCDBAD838E77}"/>
              </a:ext>
            </a:extLst>
          </p:cNvPr>
          <p:cNvSpPr/>
          <p:nvPr/>
        </p:nvSpPr>
        <p:spPr>
          <a:xfrm>
            <a:off x="3556845" y="2374256"/>
            <a:ext cx="2112166" cy="211099"/>
          </a:xfrm>
          <a:prstGeom prst="roundRect">
            <a:avLst>
              <a:gd name="adj" fmla="val 16667"/>
            </a:avLst>
          </a:prstGeom>
          <a:solidFill>
            <a:schemeClr val="accent1">
              <a:alpha val="62745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來 賓 </a:t>
            </a:r>
            <a:r>
              <a:rPr lang="zh-TW" sz="135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席</a:t>
            </a:r>
            <a:endParaRPr dirty="0"/>
          </a:p>
        </p:txBody>
      </p:sp>
      <p:sp>
        <p:nvSpPr>
          <p:cNvPr id="19" name="Google Shape;962;p38">
            <a:extLst>
              <a:ext uri="{FF2B5EF4-FFF2-40B4-BE49-F238E27FC236}">
                <a16:creationId xmlns:a16="http://schemas.microsoft.com/office/drawing/2014/main" id="{CD7D7432-3369-43FE-9E7D-531D06233F43}"/>
              </a:ext>
            </a:extLst>
          </p:cNvPr>
          <p:cNvSpPr/>
          <p:nvPr/>
        </p:nvSpPr>
        <p:spPr>
          <a:xfrm>
            <a:off x="2515642" y="1085801"/>
            <a:ext cx="1672349" cy="59264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各校攝影人員</a:t>
            </a:r>
            <a:r>
              <a:rPr lang="zh-TW" altLang="en-US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暨來賓</a:t>
            </a:r>
            <a:r>
              <a:rPr lang="zh-TW" sz="1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出口</a:t>
            </a:r>
            <a:endParaRPr dirty="0"/>
          </a:p>
        </p:txBody>
      </p:sp>
      <p:sp>
        <p:nvSpPr>
          <p:cNvPr id="20" name="Google Shape;983;p39">
            <a:extLst>
              <a:ext uri="{FF2B5EF4-FFF2-40B4-BE49-F238E27FC236}">
                <a16:creationId xmlns:a16="http://schemas.microsoft.com/office/drawing/2014/main" id="{238D55FA-7407-4A83-901F-B705B076E297}"/>
              </a:ext>
            </a:extLst>
          </p:cNvPr>
          <p:cNvSpPr/>
          <p:nvPr/>
        </p:nvSpPr>
        <p:spPr>
          <a:xfrm rot="5400000">
            <a:off x="2833186" y="1769019"/>
            <a:ext cx="277015" cy="1913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82;p39">
            <a:extLst>
              <a:ext uri="{FF2B5EF4-FFF2-40B4-BE49-F238E27FC236}">
                <a16:creationId xmlns:a16="http://schemas.microsoft.com/office/drawing/2014/main" id="{6DBF0082-1100-4B52-AACE-D94A07EE1E98}"/>
              </a:ext>
            </a:extLst>
          </p:cNvPr>
          <p:cNvSpPr/>
          <p:nvPr/>
        </p:nvSpPr>
        <p:spPr>
          <a:xfrm rot="10595147">
            <a:off x="2879047" y="2078000"/>
            <a:ext cx="185294" cy="390427"/>
          </a:xfrm>
          <a:custGeom>
            <a:avLst/>
            <a:gdLst/>
            <a:ahLst/>
            <a:cxnLst/>
            <a:rect l="l" t="t" r="r" b="b"/>
            <a:pathLst>
              <a:path w="247135" h="510402" extrusionOk="0">
                <a:moveTo>
                  <a:pt x="32952" y="74141"/>
                </a:moveTo>
                <a:lnTo>
                  <a:pt x="247135" y="0"/>
                </a:lnTo>
                <a:lnTo>
                  <a:pt x="222423" y="493926"/>
                </a:lnTo>
                <a:lnTo>
                  <a:pt x="0" y="510402"/>
                </a:lnTo>
                <a:lnTo>
                  <a:pt x="32952" y="74141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961;p38">
            <a:extLst>
              <a:ext uri="{FF2B5EF4-FFF2-40B4-BE49-F238E27FC236}">
                <a16:creationId xmlns:a16="http://schemas.microsoft.com/office/drawing/2014/main" id="{0DB559B2-CA89-4B2F-9B47-93F904A14952}"/>
              </a:ext>
            </a:extLst>
          </p:cNvPr>
          <p:cNvSpPr txBox="1"/>
          <p:nvPr/>
        </p:nvSpPr>
        <p:spPr>
          <a:xfrm>
            <a:off x="170562" y="1158756"/>
            <a:ext cx="332406" cy="304596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99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其他門口禁止進出</a:t>
            </a:r>
            <a:endParaRPr/>
          </a:p>
        </p:txBody>
      </p:sp>
      <p:sp>
        <p:nvSpPr>
          <p:cNvPr id="23" name="Google Shape;961;p38">
            <a:extLst>
              <a:ext uri="{FF2B5EF4-FFF2-40B4-BE49-F238E27FC236}">
                <a16:creationId xmlns:a16="http://schemas.microsoft.com/office/drawing/2014/main" id="{53FB3CE6-0CF7-4C6B-99E1-47AF836C9851}"/>
              </a:ext>
            </a:extLst>
          </p:cNvPr>
          <p:cNvSpPr txBox="1"/>
          <p:nvPr/>
        </p:nvSpPr>
        <p:spPr>
          <a:xfrm>
            <a:off x="8672153" y="1158756"/>
            <a:ext cx="332406" cy="304596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99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其他門口禁止進出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4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0"/>
          <p:cNvSpPr/>
          <p:nvPr/>
        </p:nvSpPr>
        <p:spPr>
          <a:xfrm>
            <a:off x="1166969" y="176937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進場</a:t>
            </a:r>
            <a:r>
              <a:rPr lang="zh-TW" sz="3200" b="1" i="0" u="none" strike="noStrike" cap="none" dirty="0">
                <a:solidFill>
                  <a:srgbClr val="FF0000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altLang="en-US" sz="3200" b="1" dirty="0">
                <a:solidFill>
                  <a:srgbClr val="FF0000"/>
                </a:solidFill>
                <a:latin typeface="Calibri"/>
                <a:cs typeface="Calibri"/>
                <a:sym typeface="PMingLiu"/>
              </a:rPr>
              <a:t>退</a:t>
            </a:r>
            <a:r>
              <a:rPr lang="zh-TW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場動線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93" name="Google Shape;993;p40"/>
          <p:cNvPicPr preferRelativeResize="0"/>
          <p:nvPr/>
        </p:nvPicPr>
        <p:blipFill rotWithShape="1">
          <a:blip r:embed="rId3">
            <a:alphaModFix/>
          </a:blip>
          <a:srcRect l="17568" t="12884" r="20404" b="35765"/>
          <a:stretch/>
        </p:blipFill>
        <p:spPr>
          <a:xfrm>
            <a:off x="1428985" y="806892"/>
            <a:ext cx="6600516" cy="431736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40"/>
          <p:cNvSpPr/>
          <p:nvPr/>
        </p:nvSpPr>
        <p:spPr>
          <a:xfrm>
            <a:off x="1678794" y="4051578"/>
            <a:ext cx="666425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40"/>
          <p:cNvSpPr/>
          <p:nvPr/>
        </p:nvSpPr>
        <p:spPr>
          <a:xfrm>
            <a:off x="7353505" y="4051578"/>
            <a:ext cx="675996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6" name="Google Shape;996;p40"/>
          <p:cNvCxnSpPr/>
          <p:nvPr/>
        </p:nvCxnSpPr>
        <p:spPr>
          <a:xfrm>
            <a:off x="5905235" y="3704148"/>
            <a:ext cx="883235" cy="759987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7" name="Google Shape;997;p40"/>
          <p:cNvSpPr/>
          <p:nvPr/>
        </p:nvSpPr>
        <p:spPr>
          <a:xfrm rot="-2650513">
            <a:off x="956984" y="4334890"/>
            <a:ext cx="565489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40"/>
          <p:cNvSpPr/>
          <p:nvPr/>
        </p:nvSpPr>
        <p:spPr>
          <a:xfrm rot="2230062">
            <a:off x="1026115" y="2532261"/>
            <a:ext cx="572096" cy="2739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40"/>
          <p:cNvSpPr/>
          <p:nvPr/>
        </p:nvSpPr>
        <p:spPr>
          <a:xfrm rot="-5400000">
            <a:off x="7959928" y="2865821"/>
            <a:ext cx="508555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40"/>
          <p:cNvSpPr/>
          <p:nvPr/>
        </p:nvSpPr>
        <p:spPr>
          <a:xfrm rot="3842448">
            <a:off x="8098844" y="4171879"/>
            <a:ext cx="367173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40"/>
          <p:cNvSpPr txBox="1"/>
          <p:nvPr/>
        </p:nvSpPr>
        <p:spPr>
          <a:xfrm>
            <a:off x="8557341" y="3956303"/>
            <a:ext cx="332406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學生出場</a:t>
            </a:r>
            <a:endParaRPr dirty="0"/>
          </a:p>
        </p:txBody>
      </p:sp>
      <p:sp>
        <p:nvSpPr>
          <p:cNvPr id="1002" name="Google Shape;1002;p40"/>
          <p:cNvSpPr txBox="1"/>
          <p:nvPr/>
        </p:nvSpPr>
        <p:spPr>
          <a:xfrm>
            <a:off x="8391138" y="2202757"/>
            <a:ext cx="332406" cy="1015663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樂器出場</a:t>
            </a:r>
            <a:endParaRPr/>
          </a:p>
        </p:txBody>
      </p:sp>
      <p:sp>
        <p:nvSpPr>
          <p:cNvPr id="1003" name="Google Shape;1003;p40"/>
          <p:cNvSpPr txBox="1"/>
          <p:nvPr/>
        </p:nvSpPr>
        <p:spPr>
          <a:xfrm>
            <a:off x="939797" y="1371603"/>
            <a:ext cx="332406" cy="1015663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樂器入場</a:t>
            </a:r>
            <a:endParaRPr dirty="0"/>
          </a:p>
        </p:txBody>
      </p:sp>
      <p:sp>
        <p:nvSpPr>
          <p:cNvPr id="1004" name="Google Shape;1004;p40"/>
          <p:cNvSpPr txBox="1"/>
          <p:nvPr/>
        </p:nvSpPr>
        <p:spPr>
          <a:xfrm>
            <a:off x="710582" y="3566624"/>
            <a:ext cx="332406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學生入場</a:t>
            </a:r>
            <a:endParaRPr dirty="0"/>
          </a:p>
        </p:txBody>
      </p:sp>
      <p:sp>
        <p:nvSpPr>
          <p:cNvPr id="1005" name="Google Shape;1005;p40"/>
          <p:cNvSpPr/>
          <p:nvPr/>
        </p:nvSpPr>
        <p:spPr>
          <a:xfrm rot="2572419">
            <a:off x="5756317" y="4022239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停止</a:t>
            </a:r>
            <a:r>
              <a:rPr lang="zh-TW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線</a:t>
            </a:r>
            <a:endParaRPr sz="1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40"/>
          <p:cNvSpPr txBox="1"/>
          <p:nvPr/>
        </p:nvSpPr>
        <p:spPr>
          <a:xfrm>
            <a:off x="254485" y="1753220"/>
            <a:ext cx="332406" cy="1569148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99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預備區一</a:t>
            </a:r>
            <a:endParaRPr/>
          </a:p>
        </p:txBody>
      </p:sp>
      <p:sp>
        <p:nvSpPr>
          <p:cNvPr id="1007" name="Google Shape;1007;p40"/>
          <p:cNvSpPr txBox="1"/>
          <p:nvPr/>
        </p:nvSpPr>
        <p:spPr>
          <a:xfrm>
            <a:off x="2840996" y="4553082"/>
            <a:ext cx="36171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（全員離開</a:t>
            </a:r>
            <a:r>
              <a:rPr lang="zh-TW" alt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停止</a:t>
            </a:r>
            <a:r>
              <a:rPr lang="zh-TW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線才停止計時）</a:t>
            </a:r>
            <a:endParaRPr dirty="0"/>
          </a:p>
        </p:txBody>
      </p:sp>
      <p:sp>
        <p:nvSpPr>
          <p:cNvPr id="22" name="Google Shape;995;p40"/>
          <p:cNvSpPr/>
          <p:nvPr/>
        </p:nvSpPr>
        <p:spPr>
          <a:xfrm>
            <a:off x="6936151" y="2865820"/>
            <a:ext cx="675996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94;p40"/>
          <p:cNvSpPr/>
          <p:nvPr/>
        </p:nvSpPr>
        <p:spPr>
          <a:xfrm>
            <a:off x="1809422" y="2710589"/>
            <a:ext cx="666425" cy="2406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113298" y="3218420"/>
            <a:ext cx="463842" cy="461665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079585" y="3232124"/>
            <a:ext cx="532562" cy="461665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44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44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44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44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44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44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44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44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44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44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44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44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44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44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44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44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44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44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44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44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44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44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44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44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44"/>
          <p:cNvSpPr/>
          <p:nvPr/>
        </p:nvSpPr>
        <p:spPr>
          <a:xfrm>
            <a:off x="3203575" y="2210355"/>
            <a:ext cx="8667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</a:t>
            </a:r>
            <a:r>
              <a:rPr lang="en-US" altLang="zh-TW" sz="48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5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44"/>
          <p:cNvSpPr/>
          <p:nvPr/>
        </p:nvSpPr>
        <p:spPr>
          <a:xfrm>
            <a:off x="4307457" y="2205211"/>
            <a:ext cx="47212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5400"/>
              <a:buFont typeface="Arial"/>
              <a:buNone/>
            </a:pPr>
            <a:r>
              <a:rPr lang="zh-TW" sz="54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從前台到後台</a:t>
            </a:r>
            <a:endParaRPr sz="54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4" name="Google Shape;1084;p44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5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45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45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45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45"/>
          <p:cNvSpPr/>
          <p:nvPr/>
        </p:nvSpPr>
        <p:spPr>
          <a:xfrm>
            <a:off x="1085671" y="120690"/>
            <a:ext cx="6006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94" name="Google Shape;109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4" y="674688"/>
            <a:ext cx="8584902" cy="44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45"/>
          <p:cNvSpPr/>
          <p:nvPr/>
        </p:nvSpPr>
        <p:spPr>
          <a:xfrm rot="1882419">
            <a:off x="2232720" y="2682036"/>
            <a:ext cx="339332" cy="6786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36550" y="3168584"/>
            <a:ext cx="1114918" cy="461665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檢錄處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0A993C-6A7A-4B3A-9A9F-09DC1EF5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4835FD2-C2E5-458F-9BDA-9DC2F090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83511" cy="5141913"/>
          </a:xfrm>
          <a:prstGeom prst="rect">
            <a:avLst/>
          </a:prstGeom>
        </p:spPr>
      </p:pic>
      <p:sp>
        <p:nvSpPr>
          <p:cNvPr id="5" name="Google Shape;1095;p45">
            <a:extLst>
              <a:ext uri="{FF2B5EF4-FFF2-40B4-BE49-F238E27FC236}">
                <a16:creationId xmlns:a16="http://schemas.microsoft.com/office/drawing/2014/main" id="{6577D31B-DAEC-4B3A-81FE-A4140943D25D}"/>
              </a:ext>
            </a:extLst>
          </p:cNvPr>
          <p:cNvSpPr/>
          <p:nvPr/>
        </p:nvSpPr>
        <p:spPr>
          <a:xfrm rot="3368535">
            <a:off x="8074118" y="1110159"/>
            <a:ext cx="339332" cy="168064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38100" cap="flat" cmpd="sng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275A415-282C-4522-AE29-2C47DA3D2327}"/>
              </a:ext>
            </a:extLst>
          </p:cNvPr>
          <p:cNvSpPr txBox="1"/>
          <p:nvPr/>
        </p:nvSpPr>
        <p:spPr>
          <a:xfrm>
            <a:off x="2512956" y="2783667"/>
            <a:ext cx="1670918" cy="64633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檢錄處</a:t>
            </a:r>
          </a:p>
        </p:txBody>
      </p:sp>
    </p:spTree>
    <p:extLst>
      <p:ext uri="{BB962C8B-B14F-4D97-AF65-F5344CB8AC3E}">
        <p14:creationId xmlns:p14="http://schemas.microsoft.com/office/powerpoint/2010/main" val="567978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46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46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46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46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46"/>
          <p:cNvSpPr/>
          <p:nvPr/>
        </p:nvSpPr>
        <p:spPr>
          <a:xfrm>
            <a:off x="1085671" y="120690"/>
            <a:ext cx="413440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05" name="Google Shape;110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076" y="692151"/>
            <a:ext cx="8986837" cy="4383611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46"/>
          <p:cNvSpPr/>
          <p:nvPr/>
        </p:nvSpPr>
        <p:spPr>
          <a:xfrm>
            <a:off x="4311249" y="3060084"/>
            <a:ext cx="339332" cy="6786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46"/>
          <p:cNvSpPr/>
          <p:nvPr/>
        </p:nvSpPr>
        <p:spPr>
          <a:xfrm rot="4977592">
            <a:off x="1907375" y="2978682"/>
            <a:ext cx="217317" cy="6786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80825" y="3468205"/>
            <a:ext cx="557459" cy="1200329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休息區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47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47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47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47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47"/>
          <p:cNvSpPr/>
          <p:nvPr/>
        </p:nvSpPr>
        <p:spPr>
          <a:xfrm>
            <a:off x="1085671" y="120690"/>
            <a:ext cx="38463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17" name="Google Shape;111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4" y="674688"/>
            <a:ext cx="7443068" cy="431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47"/>
          <p:cNvSpPr/>
          <p:nvPr/>
        </p:nvSpPr>
        <p:spPr>
          <a:xfrm rot="3835365">
            <a:off x="2963240" y="2474627"/>
            <a:ext cx="568588" cy="10449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樓梯</a:t>
            </a:r>
            <a:endParaRPr dirty="0"/>
          </a:p>
        </p:txBody>
      </p:sp>
      <p:sp>
        <p:nvSpPr>
          <p:cNvPr id="9" name="文字方塊 8"/>
          <p:cNvSpPr txBox="1"/>
          <p:nvPr/>
        </p:nvSpPr>
        <p:spPr>
          <a:xfrm rot="20695003">
            <a:off x="5040682" y="2212277"/>
            <a:ext cx="523043" cy="156966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休息區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</a:p>
        </p:txBody>
      </p:sp>
      <p:sp>
        <p:nvSpPr>
          <p:cNvPr id="10" name="文字方塊 9"/>
          <p:cNvSpPr txBox="1"/>
          <p:nvPr/>
        </p:nvSpPr>
        <p:spPr>
          <a:xfrm rot="20376505">
            <a:off x="3942811" y="4446333"/>
            <a:ext cx="1425696" cy="461665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休息區甲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48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48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48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48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48"/>
          <p:cNvSpPr/>
          <p:nvPr/>
        </p:nvSpPr>
        <p:spPr>
          <a:xfrm>
            <a:off x="1085671" y="120690"/>
            <a:ext cx="39183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28" name="Google Shape;112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585" y="632675"/>
            <a:ext cx="8228829" cy="4397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48"/>
          <p:cNvSpPr/>
          <p:nvPr/>
        </p:nvSpPr>
        <p:spPr>
          <a:xfrm rot="3469742">
            <a:off x="4256849" y="3339150"/>
            <a:ext cx="480054" cy="126192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49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49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49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49"/>
          <p:cNvSpPr/>
          <p:nvPr/>
        </p:nvSpPr>
        <p:spPr>
          <a:xfrm>
            <a:off x="1085671" y="120690"/>
            <a:ext cx="413440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39" name="Google Shape;113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1384" y="618066"/>
            <a:ext cx="6061231" cy="45459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49"/>
          <p:cNvSpPr/>
          <p:nvPr/>
        </p:nvSpPr>
        <p:spPr>
          <a:xfrm rot="-9638227">
            <a:off x="4597462" y="2767095"/>
            <a:ext cx="339332" cy="110213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7eacbb1283_0_4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17eacbb1283_0_4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17eacbb1283_0_4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17eacbb1283_0_4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17eacbb1283_0_40"/>
          <p:cNvSpPr txBox="1"/>
          <p:nvPr/>
        </p:nvSpPr>
        <p:spPr>
          <a:xfrm>
            <a:off x="434842" y="1748268"/>
            <a:ext cx="2224800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感謝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吳夢竹校長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張文綺校長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陪伴與</a:t>
            </a:r>
            <a:r>
              <a:rPr lang="zh-TW" alt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指導</a:t>
            </a: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s://lh4.googleusercontent.com/E_2Ojg_B7BkKflxcTZKqY2y4oltVFEVppgJcl7Zxi4TrGTJNyUHtS1LzXx8DjNp_fKbcMwwt0HU9sGZ7pytnBLye3z9BB9yCCI2Pd_ubysayqnsyyM8q-sU7e0BIY6Cm3g=w1280">
            <a:extLst>
              <a:ext uri="{FF2B5EF4-FFF2-40B4-BE49-F238E27FC236}">
                <a16:creationId xmlns:a16="http://schemas.microsoft.com/office/drawing/2014/main" id="{243C3DD8-D274-4318-993D-BA4ABDDE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30" y="225425"/>
            <a:ext cx="3039385" cy="4233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12" y="787392"/>
            <a:ext cx="2737955" cy="41069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48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5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5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5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5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50"/>
          <p:cNvSpPr/>
          <p:nvPr/>
        </p:nvSpPr>
        <p:spPr>
          <a:xfrm>
            <a:off x="1085671" y="120690"/>
            <a:ext cx="38463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如何從前台到後台</a:t>
            </a:r>
            <a:endParaRPr sz="36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50" name="Google Shape;115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4887" y="623262"/>
            <a:ext cx="6671864" cy="44303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50"/>
          <p:cNvSpPr/>
          <p:nvPr/>
        </p:nvSpPr>
        <p:spPr>
          <a:xfrm rot="-333833">
            <a:off x="5209467" y="3284751"/>
            <a:ext cx="339332" cy="110213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51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51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51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51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51"/>
          <p:cNvSpPr/>
          <p:nvPr/>
        </p:nvSpPr>
        <p:spPr>
          <a:xfrm>
            <a:off x="1085671" y="120690"/>
            <a:ext cx="39183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</a:t>
            </a: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前台到後台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61" name="Google Shape;116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3232" y="716372"/>
            <a:ext cx="6489357" cy="442554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51"/>
          <p:cNvSpPr/>
          <p:nvPr/>
        </p:nvSpPr>
        <p:spPr>
          <a:xfrm rot="-2412939">
            <a:off x="3889691" y="3518881"/>
            <a:ext cx="339332" cy="185696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3" name="Google Shape;1163;p51"/>
          <p:cNvPicPr preferRelativeResize="0"/>
          <p:nvPr/>
        </p:nvPicPr>
        <p:blipFill rotWithShape="1">
          <a:blip r:embed="rId4">
            <a:alphaModFix/>
          </a:blip>
          <a:srcRect l="8130" t="18964" r="29941"/>
          <a:stretch/>
        </p:blipFill>
        <p:spPr>
          <a:xfrm>
            <a:off x="1411" y="1080321"/>
            <a:ext cx="2693878" cy="2643779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51"/>
          <p:cNvSpPr/>
          <p:nvPr/>
        </p:nvSpPr>
        <p:spPr>
          <a:xfrm rot="-6485142">
            <a:off x="803447" y="1958815"/>
            <a:ext cx="339332" cy="6786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52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52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p52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52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p52"/>
          <p:cNvSpPr/>
          <p:nvPr/>
        </p:nvSpPr>
        <p:spPr>
          <a:xfrm>
            <a:off x="1085671" y="120690"/>
            <a:ext cx="39183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如何從</a:t>
            </a: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前台到後台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74" name="Google Shape;117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09" y="623262"/>
            <a:ext cx="5650909" cy="4238182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52"/>
          <p:cNvSpPr/>
          <p:nvPr/>
        </p:nvSpPr>
        <p:spPr>
          <a:xfrm rot="-6545374">
            <a:off x="3608231" y="2214077"/>
            <a:ext cx="339332" cy="105655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6" name="Google Shape;1176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435590" y="1433503"/>
            <a:ext cx="4238183" cy="317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52"/>
          <p:cNvSpPr/>
          <p:nvPr/>
        </p:nvSpPr>
        <p:spPr>
          <a:xfrm rot="322865">
            <a:off x="7088737" y="2972380"/>
            <a:ext cx="339332" cy="105655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52"/>
          <p:cNvSpPr/>
          <p:nvPr/>
        </p:nvSpPr>
        <p:spPr>
          <a:xfrm>
            <a:off x="6143037" y="1087475"/>
            <a:ext cx="1115366" cy="952339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r>
              <a:rPr lang="zh-TW" altLang="en-US" sz="16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大型</a:t>
            </a:r>
            <a:r>
              <a:rPr lang="zh-TW" sz="16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樂器</a:t>
            </a:r>
            <a:endParaRPr sz="1600" b="1" i="0" u="none" strike="noStrike" cap="none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r>
              <a:rPr lang="zh-TW" altLang="en-US" sz="16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準備</a:t>
            </a:r>
            <a:r>
              <a:rPr lang="zh-TW" sz="16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區</a:t>
            </a:r>
            <a:endParaRPr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3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3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3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34"/>
          <p:cNvSpPr/>
          <p:nvPr/>
        </p:nvSpPr>
        <p:spPr>
          <a:xfrm>
            <a:off x="2417643" y="37874"/>
            <a:ext cx="392872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zh-TW" alt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後台</a:t>
            </a:r>
          </a:p>
          <a:p>
            <a:pPr lvl="0" algn="ctr"/>
            <a:r>
              <a:rPr lang="zh-TW" alt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大型樂器入口</a:t>
            </a:r>
          </a:p>
        </p:txBody>
      </p:sp>
      <p:pic>
        <p:nvPicPr>
          <p:cNvPr id="891" name="Google Shape;89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88" y="1090567"/>
            <a:ext cx="7925221" cy="4374061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34"/>
          <p:cNvSpPr/>
          <p:nvPr/>
        </p:nvSpPr>
        <p:spPr>
          <a:xfrm>
            <a:off x="4080802" y="4153828"/>
            <a:ext cx="2042602" cy="879883"/>
          </a:xfrm>
          <a:prstGeom prst="rect">
            <a:avLst/>
          </a:prstGeom>
          <a:solidFill>
            <a:srgbClr val="FBE22D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後台</a:t>
            </a:r>
            <a:endParaRPr sz="2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大型樂器入口</a:t>
            </a:r>
            <a:endParaRPr sz="2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E20E0C7-5D8C-4E72-B3F5-D40D5E4A2F88}"/>
              </a:ext>
            </a:extLst>
          </p:cNvPr>
          <p:cNvSpPr txBox="1"/>
          <p:nvPr/>
        </p:nvSpPr>
        <p:spPr>
          <a:xfrm>
            <a:off x="1845834" y="2101959"/>
            <a:ext cx="57180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-90" dirty="0">
                <a:solidFill>
                  <a:srgbClr val="FF0000"/>
                </a:solidFill>
              </a:rPr>
              <a:t>直播</a:t>
            </a:r>
            <a:r>
              <a:rPr lang="en-US" altLang="zh-TW" b="1" spc="-90" dirty="0">
                <a:solidFill>
                  <a:srgbClr val="FF0000"/>
                </a:solidFill>
              </a:rPr>
              <a:t>QR</a:t>
            </a:r>
          </a:p>
          <a:p>
            <a:pPr algn="ctr"/>
            <a:r>
              <a:rPr lang="en-US" altLang="zh-TW" b="1" spc="-70" dirty="0">
                <a:solidFill>
                  <a:srgbClr val="FF0000"/>
                </a:solidFill>
              </a:rPr>
              <a:t>code</a:t>
            </a:r>
            <a:endParaRPr lang="zh-TW" altLang="en-US" b="1" spc="-7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321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53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53"/>
          <p:cNvSpPr/>
          <p:nvPr/>
        </p:nvSpPr>
        <p:spPr>
          <a:xfrm>
            <a:off x="4077872" y="2396966"/>
            <a:ext cx="44510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altLang="en-US" sz="4800" b="1" i="0" u="none" strike="noStrike" cap="none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舞台暨相關設備</a:t>
            </a:r>
            <a:endParaRPr sz="4800" b="1" i="0" u="none" strike="noStrike" cap="none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57175" y="-958533"/>
            <a:ext cx="3751263" cy="6303963"/>
            <a:chOff x="1057275" y="-1133475"/>
            <a:chExt cx="3751263" cy="6303963"/>
          </a:xfrm>
        </p:grpSpPr>
        <p:sp>
          <p:nvSpPr>
            <p:cNvPr id="1183" name="Google Shape;1183;p53"/>
            <p:cNvSpPr/>
            <p:nvPr/>
          </p:nvSpPr>
          <p:spPr>
            <a:xfrm>
              <a:off x="1563688" y="-1133475"/>
              <a:ext cx="1892300" cy="1895475"/>
            </a:xfrm>
            <a:prstGeom prst="ellipse">
              <a:avLst/>
            </a:prstGeom>
            <a:solidFill>
              <a:srgbClr val="BAE36B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53"/>
            <p:cNvSpPr/>
            <p:nvPr/>
          </p:nvSpPr>
          <p:spPr>
            <a:xfrm>
              <a:off x="3559175" y="46038"/>
              <a:ext cx="292100" cy="292100"/>
            </a:xfrm>
            <a:prstGeom prst="ellipse">
              <a:avLst/>
            </a:prstGeom>
            <a:solidFill>
              <a:srgbClr val="6EAB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53"/>
            <p:cNvSpPr/>
            <p:nvPr/>
          </p:nvSpPr>
          <p:spPr>
            <a:xfrm>
              <a:off x="1057275" y="274638"/>
              <a:ext cx="1276350" cy="1281112"/>
            </a:xfrm>
            <a:prstGeom prst="ellipse">
              <a:avLst/>
            </a:prstGeom>
            <a:solidFill>
              <a:srgbClr val="B9DBD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53"/>
            <p:cNvSpPr/>
            <p:nvPr/>
          </p:nvSpPr>
          <p:spPr>
            <a:xfrm>
              <a:off x="2762250" y="192088"/>
              <a:ext cx="781050" cy="781050"/>
            </a:xfrm>
            <a:prstGeom prst="ellipse">
              <a:avLst/>
            </a:prstGeom>
            <a:solidFill>
              <a:srgbClr val="ED9B38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53"/>
            <p:cNvSpPr/>
            <p:nvPr/>
          </p:nvSpPr>
          <p:spPr>
            <a:xfrm>
              <a:off x="3603625" y="252413"/>
              <a:ext cx="1204913" cy="1209675"/>
            </a:xfrm>
            <a:prstGeom prst="ellipse">
              <a:avLst/>
            </a:prstGeom>
            <a:solidFill>
              <a:srgbClr val="D8AEAF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53"/>
            <p:cNvSpPr/>
            <p:nvPr/>
          </p:nvSpPr>
          <p:spPr>
            <a:xfrm>
              <a:off x="1952625" y="1914525"/>
              <a:ext cx="1016000" cy="1017588"/>
            </a:xfrm>
            <a:prstGeom prst="ellipse">
              <a:avLst/>
            </a:prstGeom>
            <a:solidFill>
              <a:srgbClr val="A5CB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53"/>
            <p:cNvSpPr/>
            <p:nvPr/>
          </p:nvSpPr>
          <p:spPr>
            <a:xfrm>
              <a:off x="4541838" y="311150"/>
              <a:ext cx="215900" cy="215900"/>
            </a:xfrm>
            <a:prstGeom prst="ellipse">
              <a:avLst/>
            </a:prstGeom>
            <a:solidFill>
              <a:srgbClr val="BDED6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53"/>
            <p:cNvSpPr/>
            <p:nvPr/>
          </p:nvSpPr>
          <p:spPr>
            <a:xfrm>
              <a:off x="4119563" y="1560513"/>
              <a:ext cx="215900" cy="215900"/>
            </a:xfrm>
            <a:prstGeom prst="ellipse">
              <a:avLst/>
            </a:prstGeom>
            <a:solidFill>
              <a:srgbClr val="BCED61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53"/>
            <p:cNvSpPr/>
            <p:nvPr/>
          </p:nvSpPr>
          <p:spPr>
            <a:xfrm>
              <a:off x="3636963" y="1527175"/>
              <a:ext cx="377825" cy="379413"/>
            </a:xfrm>
            <a:prstGeom prst="ellipse">
              <a:avLst/>
            </a:prstGeom>
            <a:solidFill>
              <a:srgbClr val="CB99CC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53"/>
            <p:cNvSpPr/>
            <p:nvPr/>
          </p:nvSpPr>
          <p:spPr>
            <a:xfrm>
              <a:off x="2874963" y="1320800"/>
              <a:ext cx="950912" cy="952500"/>
            </a:xfrm>
            <a:prstGeom prst="ellipse">
              <a:avLst/>
            </a:prstGeom>
            <a:solidFill>
              <a:srgbClr val="FBE22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53"/>
            <p:cNvSpPr/>
            <p:nvPr/>
          </p:nvSpPr>
          <p:spPr>
            <a:xfrm>
              <a:off x="1866900" y="1597025"/>
              <a:ext cx="514350" cy="514350"/>
            </a:xfrm>
            <a:prstGeom prst="ellipse">
              <a:avLst/>
            </a:prstGeom>
            <a:solidFill>
              <a:srgbClr val="8CDB27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53"/>
            <p:cNvSpPr/>
            <p:nvPr/>
          </p:nvSpPr>
          <p:spPr>
            <a:xfrm>
              <a:off x="1660525" y="1717675"/>
              <a:ext cx="139700" cy="139700"/>
            </a:xfrm>
            <a:prstGeom prst="ellipse">
              <a:avLst/>
            </a:prstGeom>
            <a:solidFill>
              <a:srgbClr val="E9B915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53"/>
            <p:cNvSpPr/>
            <p:nvPr/>
          </p:nvSpPr>
          <p:spPr>
            <a:xfrm>
              <a:off x="3032125" y="3043238"/>
              <a:ext cx="146050" cy="147637"/>
            </a:xfrm>
            <a:prstGeom prst="ellipse">
              <a:avLst/>
            </a:prstGeom>
            <a:solidFill>
              <a:srgbClr val="BCED60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53"/>
            <p:cNvSpPr/>
            <p:nvPr/>
          </p:nvSpPr>
          <p:spPr>
            <a:xfrm>
              <a:off x="2968625" y="3463925"/>
              <a:ext cx="146050" cy="149225"/>
            </a:xfrm>
            <a:prstGeom prst="ellipse">
              <a:avLst/>
            </a:prstGeom>
            <a:solidFill>
              <a:srgbClr val="B03896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53"/>
            <p:cNvSpPr/>
            <p:nvPr/>
          </p:nvSpPr>
          <p:spPr>
            <a:xfrm>
              <a:off x="3017838" y="3659188"/>
              <a:ext cx="438150" cy="438150"/>
            </a:xfrm>
            <a:prstGeom prst="ellipse">
              <a:avLst/>
            </a:prstGeom>
            <a:solidFill>
              <a:srgbClr val="F0CA6C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53"/>
            <p:cNvSpPr/>
            <p:nvPr/>
          </p:nvSpPr>
          <p:spPr>
            <a:xfrm>
              <a:off x="2746375" y="4121150"/>
              <a:ext cx="315913" cy="322263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53"/>
            <p:cNvSpPr/>
            <p:nvPr/>
          </p:nvSpPr>
          <p:spPr>
            <a:xfrm>
              <a:off x="2928938" y="4905375"/>
              <a:ext cx="263525" cy="265113"/>
            </a:xfrm>
            <a:prstGeom prst="ellipse">
              <a:avLst/>
            </a:prstGeom>
            <a:solidFill>
              <a:srgbClr val="7BBFAA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53"/>
            <p:cNvSpPr/>
            <p:nvPr/>
          </p:nvSpPr>
          <p:spPr>
            <a:xfrm>
              <a:off x="2746375" y="4511675"/>
              <a:ext cx="477838" cy="474663"/>
            </a:xfrm>
            <a:prstGeom prst="ellipse">
              <a:avLst/>
            </a:prstGeom>
            <a:solidFill>
              <a:srgbClr val="EB4544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53"/>
            <p:cNvSpPr/>
            <p:nvPr/>
          </p:nvSpPr>
          <p:spPr>
            <a:xfrm>
              <a:off x="2624138" y="4586288"/>
              <a:ext cx="212725" cy="212725"/>
            </a:xfrm>
            <a:prstGeom prst="ellipse">
              <a:avLst/>
            </a:prstGeom>
            <a:solidFill>
              <a:srgbClr val="8DC65B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53"/>
            <p:cNvSpPr/>
            <p:nvPr/>
          </p:nvSpPr>
          <p:spPr>
            <a:xfrm>
              <a:off x="2322513" y="3795713"/>
              <a:ext cx="604837" cy="604837"/>
            </a:xfrm>
            <a:prstGeom prst="ellipse">
              <a:avLst/>
            </a:prstGeom>
            <a:solidFill>
              <a:srgbClr val="98D2E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53"/>
            <p:cNvSpPr/>
            <p:nvPr/>
          </p:nvSpPr>
          <p:spPr>
            <a:xfrm>
              <a:off x="2800350" y="1133475"/>
              <a:ext cx="463550" cy="463550"/>
            </a:xfrm>
            <a:prstGeom prst="ellipse">
              <a:avLst/>
            </a:prstGeom>
            <a:solidFill>
              <a:srgbClr val="B9DBD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53"/>
            <p:cNvSpPr/>
            <p:nvPr/>
          </p:nvSpPr>
          <p:spPr>
            <a:xfrm>
              <a:off x="3225800" y="2960688"/>
              <a:ext cx="622300" cy="623887"/>
            </a:xfrm>
            <a:prstGeom prst="ellipse">
              <a:avLst/>
            </a:prstGeom>
            <a:solidFill>
              <a:srgbClr val="98D2E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53"/>
            <p:cNvSpPr/>
            <p:nvPr/>
          </p:nvSpPr>
          <p:spPr>
            <a:xfrm>
              <a:off x="2530475" y="2770188"/>
              <a:ext cx="422275" cy="420687"/>
            </a:xfrm>
            <a:prstGeom prst="ellipse">
              <a:avLst/>
            </a:prstGeom>
            <a:solidFill>
              <a:srgbClr val="E27902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53"/>
            <p:cNvSpPr/>
            <p:nvPr/>
          </p:nvSpPr>
          <p:spPr>
            <a:xfrm>
              <a:off x="2373313" y="3076575"/>
              <a:ext cx="574675" cy="571500"/>
            </a:xfrm>
            <a:prstGeom prst="ellipse">
              <a:avLst/>
            </a:prstGeom>
            <a:solidFill>
              <a:srgbClr val="A9D25A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53"/>
            <p:cNvSpPr/>
            <p:nvPr/>
          </p:nvSpPr>
          <p:spPr>
            <a:xfrm>
              <a:off x="3219450" y="1981201"/>
              <a:ext cx="1066800" cy="1068388"/>
            </a:xfrm>
            <a:prstGeom prst="ellipse">
              <a:avLst/>
            </a:prstGeom>
            <a:solidFill>
              <a:srgbClr val="7030A0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53"/>
            <p:cNvSpPr/>
            <p:nvPr/>
          </p:nvSpPr>
          <p:spPr>
            <a:xfrm>
              <a:off x="3319462" y="2160589"/>
              <a:ext cx="866775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Impact"/>
                <a:buNone/>
              </a:pPr>
              <a:r>
                <a:rPr lang="zh-TW" sz="4800" b="0" i="0" u="none" strike="noStrike" cap="none" dirty="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2-</a:t>
              </a:r>
              <a:r>
                <a:rPr lang="en-US" altLang="zh-TW" sz="4800" b="0" i="0" u="none" strike="noStrike" cap="none" dirty="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6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3"/>
            <p:cNvSpPr/>
            <p:nvPr/>
          </p:nvSpPr>
          <p:spPr>
            <a:xfrm>
              <a:off x="2187658" y="1167103"/>
              <a:ext cx="428625" cy="388648"/>
            </a:xfrm>
            <a:prstGeom prst="ellipse">
              <a:avLst/>
            </a:prstGeom>
            <a:solidFill>
              <a:srgbClr val="FBE22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482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4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0"/>
          <p:cNvSpPr/>
          <p:nvPr/>
        </p:nvSpPr>
        <p:spPr>
          <a:xfrm>
            <a:off x="1166970" y="176937"/>
            <a:ext cx="178724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舞台大小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8" y="840830"/>
            <a:ext cx="8173915" cy="423520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50913" y="3235848"/>
            <a:ext cx="572756" cy="461665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入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807569" y="3235848"/>
            <a:ext cx="572756" cy="461665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出</a:t>
            </a:r>
          </a:p>
        </p:txBody>
      </p:sp>
    </p:spTree>
    <p:extLst>
      <p:ext uri="{BB962C8B-B14F-4D97-AF65-F5344CB8AC3E}">
        <p14:creationId xmlns:p14="http://schemas.microsoft.com/office/powerpoint/2010/main" val="18940598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4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0"/>
          <p:cNvSpPr/>
          <p:nvPr/>
        </p:nvSpPr>
        <p:spPr>
          <a:xfrm>
            <a:off x="1138813" y="257016"/>
            <a:ext cx="286210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鋼琴品牌及型號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/>
          <a:stretch/>
        </p:blipFill>
        <p:spPr>
          <a:xfrm>
            <a:off x="4719043" y="-352425"/>
            <a:ext cx="4424957" cy="5903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992;p40"/>
          <p:cNvSpPr/>
          <p:nvPr/>
        </p:nvSpPr>
        <p:spPr>
          <a:xfrm>
            <a:off x="548263" y="1811935"/>
            <a:ext cx="465238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4000" b="1" i="0" u="none" strike="noStrike" cap="none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品牌：</a:t>
            </a:r>
            <a:r>
              <a:rPr lang="en-US" altLang="zh-TW" sz="4000" b="1" i="0" u="none" strike="noStrike" cap="none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YAMAHA</a:t>
            </a:r>
            <a:endParaRPr sz="4000" b="1" i="0" u="none" strike="noStrike" cap="none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Google Shape;992;p40"/>
          <p:cNvSpPr/>
          <p:nvPr/>
        </p:nvSpPr>
        <p:spPr>
          <a:xfrm>
            <a:off x="538738" y="2515394"/>
            <a:ext cx="299503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4000" b="1" i="0" u="none" strike="noStrike" cap="none" dirty="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型號： </a:t>
            </a:r>
            <a:r>
              <a:rPr lang="en-US" altLang="zh-TW" sz="4000" b="1" i="0" u="none" strike="noStrike" cap="none" dirty="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C6L</a:t>
            </a:r>
            <a:endParaRPr sz="4000" b="1" i="0" u="none" strike="noStrike" cap="none" dirty="0">
              <a:solidFill>
                <a:srgbClr val="00B05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1124912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0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40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0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0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0"/>
          <p:cNvSpPr/>
          <p:nvPr/>
        </p:nvSpPr>
        <p:spPr>
          <a:xfrm>
            <a:off x="1166970" y="176937"/>
            <a:ext cx="317643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舞台上可用物品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4" y="710694"/>
            <a:ext cx="1958359" cy="34801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28" y="676275"/>
            <a:ext cx="2001223" cy="3514586"/>
          </a:xfrm>
          <a:prstGeom prst="rect">
            <a:avLst/>
          </a:prstGeom>
        </p:spPr>
      </p:pic>
      <p:sp>
        <p:nvSpPr>
          <p:cNvPr id="11" name="Google Shape;992;p40"/>
          <p:cNvSpPr/>
          <p:nvPr/>
        </p:nvSpPr>
        <p:spPr>
          <a:xfrm>
            <a:off x="889158" y="4340147"/>
            <a:ext cx="115464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椅子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Google Shape;992;p40"/>
          <p:cNvSpPr/>
          <p:nvPr/>
        </p:nvSpPr>
        <p:spPr>
          <a:xfrm>
            <a:off x="3134281" y="4340148"/>
            <a:ext cx="10883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譜架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" name="圖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4893832" y="630416"/>
            <a:ext cx="4043924" cy="3560445"/>
          </a:xfrm>
          <a:prstGeom prst="rect">
            <a:avLst/>
          </a:prstGeom>
        </p:spPr>
      </p:pic>
      <p:sp>
        <p:nvSpPr>
          <p:cNvPr id="14" name="Google Shape;992;p40"/>
          <p:cNvSpPr/>
          <p:nvPr/>
        </p:nvSpPr>
        <p:spPr>
          <a:xfrm>
            <a:off x="6289252" y="4340147"/>
            <a:ext cx="132341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zh-TW" altLang="en-US" sz="32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指揮台</a:t>
            </a:r>
            <a:endParaRPr sz="32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1756363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9"/>
          <p:cNvSpPr/>
          <p:nvPr/>
        </p:nvSpPr>
        <p:spPr>
          <a:xfrm>
            <a:off x="4933400" y="990089"/>
            <a:ext cx="381589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</a:t>
            </a:r>
            <a:r>
              <a:rPr lang="zh-TW" altLang="en-US" sz="4800" b="1" i="0" u="none" strike="noStrike" cap="none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相關</a:t>
            </a:r>
            <a:r>
              <a:rPr lang="zh-TW" sz="4800" b="1" i="0" u="none" strike="noStrike" cap="none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賽說明</a:t>
            </a:r>
            <a:endParaRPr sz="4800" b="1" i="0" u="none" strike="noStrike" cap="none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29675" y="-1073185"/>
            <a:ext cx="3244850" cy="6303963"/>
            <a:chOff x="1563688" y="-1133475"/>
            <a:chExt cx="3244850" cy="6303963"/>
          </a:xfrm>
        </p:grpSpPr>
        <p:sp>
          <p:nvSpPr>
            <p:cNvPr id="459" name="Google Shape;459;p9"/>
            <p:cNvSpPr/>
            <p:nvPr/>
          </p:nvSpPr>
          <p:spPr>
            <a:xfrm>
              <a:off x="1563688" y="-1133475"/>
              <a:ext cx="1892300" cy="1895475"/>
            </a:xfrm>
            <a:prstGeom prst="ellipse">
              <a:avLst/>
            </a:prstGeom>
            <a:solidFill>
              <a:srgbClr val="BAE36B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3559175" y="46038"/>
              <a:ext cx="292100" cy="292100"/>
            </a:xfrm>
            <a:prstGeom prst="ellipse">
              <a:avLst/>
            </a:prstGeom>
            <a:solidFill>
              <a:srgbClr val="6EAB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2762250" y="192088"/>
              <a:ext cx="781050" cy="781050"/>
            </a:xfrm>
            <a:prstGeom prst="ellipse">
              <a:avLst/>
            </a:prstGeom>
            <a:solidFill>
              <a:srgbClr val="ED9B38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3941763" y="-185738"/>
              <a:ext cx="381000" cy="377826"/>
            </a:xfrm>
            <a:prstGeom prst="ellipse">
              <a:avLst/>
            </a:prstGeom>
            <a:solidFill>
              <a:srgbClr val="F5EA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3603625" y="252413"/>
              <a:ext cx="1204913" cy="1209675"/>
            </a:xfrm>
            <a:prstGeom prst="ellipse">
              <a:avLst/>
            </a:prstGeom>
            <a:solidFill>
              <a:srgbClr val="D8AEAF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1952625" y="1914525"/>
              <a:ext cx="1016000" cy="1017588"/>
            </a:xfrm>
            <a:prstGeom prst="ellipse">
              <a:avLst/>
            </a:prstGeom>
            <a:solidFill>
              <a:srgbClr val="A5CB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4541838" y="311150"/>
              <a:ext cx="215900" cy="215900"/>
            </a:xfrm>
            <a:prstGeom prst="ellipse">
              <a:avLst/>
            </a:prstGeom>
            <a:solidFill>
              <a:srgbClr val="BDED6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4119563" y="1560513"/>
              <a:ext cx="215900" cy="215900"/>
            </a:xfrm>
            <a:prstGeom prst="ellipse">
              <a:avLst/>
            </a:prstGeom>
            <a:solidFill>
              <a:srgbClr val="BCED61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3636963" y="1527175"/>
              <a:ext cx="377825" cy="379413"/>
            </a:xfrm>
            <a:prstGeom prst="ellipse">
              <a:avLst/>
            </a:prstGeom>
            <a:solidFill>
              <a:srgbClr val="CB99CC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2874963" y="1320800"/>
              <a:ext cx="950912" cy="952500"/>
            </a:xfrm>
            <a:prstGeom prst="ellipse">
              <a:avLst/>
            </a:prstGeom>
            <a:solidFill>
              <a:srgbClr val="FBE22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866900" y="1597025"/>
              <a:ext cx="514350" cy="514350"/>
            </a:xfrm>
            <a:prstGeom prst="ellipse">
              <a:avLst/>
            </a:prstGeom>
            <a:solidFill>
              <a:srgbClr val="8CDB27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3032125" y="3043238"/>
              <a:ext cx="146050" cy="147637"/>
            </a:xfrm>
            <a:prstGeom prst="ellipse">
              <a:avLst/>
            </a:prstGeom>
            <a:solidFill>
              <a:srgbClr val="BCED60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2968625" y="3463925"/>
              <a:ext cx="146050" cy="149225"/>
            </a:xfrm>
            <a:prstGeom prst="ellipse">
              <a:avLst/>
            </a:prstGeom>
            <a:solidFill>
              <a:srgbClr val="B03896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3017838" y="3659188"/>
              <a:ext cx="438150" cy="438150"/>
            </a:xfrm>
            <a:prstGeom prst="ellipse">
              <a:avLst/>
            </a:prstGeom>
            <a:solidFill>
              <a:srgbClr val="F0CA6C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2746375" y="4121150"/>
              <a:ext cx="315913" cy="322263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2928938" y="4905375"/>
              <a:ext cx="263525" cy="265113"/>
            </a:xfrm>
            <a:prstGeom prst="ellipse">
              <a:avLst/>
            </a:prstGeom>
            <a:solidFill>
              <a:srgbClr val="7BBFAA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2746375" y="4511675"/>
              <a:ext cx="477838" cy="474663"/>
            </a:xfrm>
            <a:prstGeom prst="ellipse">
              <a:avLst/>
            </a:prstGeom>
            <a:solidFill>
              <a:srgbClr val="EB4544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2624138" y="4586288"/>
              <a:ext cx="212725" cy="212725"/>
            </a:xfrm>
            <a:prstGeom prst="ellipse">
              <a:avLst/>
            </a:prstGeom>
            <a:solidFill>
              <a:srgbClr val="8DC65B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2322513" y="3795713"/>
              <a:ext cx="604837" cy="604837"/>
            </a:xfrm>
            <a:prstGeom prst="ellipse">
              <a:avLst/>
            </a:prstGeom>
            <a:solidFill>
              <a:srgbClr val="98D2E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2800350" y="1133475"/>
              <a:ext cx="463550" cy="463550"/>
            </a:xfrm>
            <a:prstGeom prst="ellipse">
              <a:avLst/>
            </a:prstGeom>
            <a:solidFill>
              <a:srgbClr val="B9DBD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3225800" y="2960688"/>
              <a:ext cx="622300" cy="623887"/>
            </a:xfrm>
            <a:prstGeom prst="ellipse">
              <a:avLst/>
            </a:prstGeom>
            <a:solidFill>
              <a:srgbClr val="98D2E3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2530475" y="2770188"/>
              <a:ext cx="422275" cy="420687"/>
            </a:xfrm>
            <a:prstGeom prst="ellipse">
              <a:avLst/>
            </a:prstGeom>
            <a:solidFill>
              <a:srgbClr val="E27902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2373313" y="3076575"/>
              <a:ext cx="574675" cy="571500"/>
            </a:xfrm>
            <a:prstGeom prst="ellipse">
              <a:avLst/>
            </a:prstGeom>
            <a:solidFill>
              <a:srgbClr val="A9D25A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2187658" y="1167103"/>
              <a:ext cx="428625" cy="388648"/>
            </a:xfrm>
            <a:prstGeom prst="ellipse">
              <a:avLst/>
            </a:prstGeom>
            <a:solidFill>
              <a:srgbClr val="FBE22D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486;p9"/>
          <p:cNvSpPr/>
          <p:nvPr/>
        </p:nvSpPr>
        <p:spPr>
          <a:xfrm>
            <a:off x="3485575" y="2230701"/>
            <a:ext cx="5426370" cy="21544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sz="2800" b="1" i="0" u="none" strike="noStrike" cap="none" dirty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部分隊伍休息區有做調整，請詳  </a:t>
            </a:r>
            <a:endParaRPr lang="en-US" altLang="zh-TW" sz="2800" b="1" i="0" u="none" strike="noStrike" cap="none" dirty="0">
              <a:solidFill>
                <a:srgbClr val="FF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altLang="en-US" sz="2800" b="1" dirty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altLang="en-US" sz="2800" b="1" i="0" u="none" strike="noStrike" cap="none" dirty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閱出場序配置表。</a:t>
            </a:r>
            <a:endParaRPr lang="en-US" altLang="zh-TW" sz="2800" b="1" i="0" u="none" strike="noStrike" cap="none" dirty="0">
              <a:solidFill>
                <a:srgbClr val="FF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en-US" sz="2800" b="1" dirty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sz="2800" b="1" dirty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各隊人數不一，參賽隊伍若對休</a:t>
            </a:r>
            <a:endParaRPr lang="en-US" altLang="zh-TW" sz="2800" b="1" dirty="0">
              <a:solidFill>
                <a:srgbClr val="FF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altLang="en-US" sz="2800" b="1" dirty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息區大小有不同需求，可自行與</a:t>
            </a:r>
            <a:endParaRPr lang="en-US" altLang="zh-TW" sz="2800" b="1" dirty="0">
              <a:solidFill>
                <a:srgbClr val="FF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altLang="en-US" sz="2800" b="1" dirty="0">
                <a:solidFill>
                  <a:srgbClr val="FF33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鄰近隊伍商量互換。</a:t>
            </a:r>
            <a:endParaRPr sz="2800" b="1" i="0" u="none" strike="noStrike" cap="none" dirty="0">
              <a:solidFill>
                <a:srgbClr val="FF33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745950" y="745229"/>
            <a:ext cx="1066800" cy="1068388"/>
            <a:chOff x="3082925" y="1391870"/>
            <a:chExt cx="1066800" cy="1068388"/>
          </a:xfrm>
        </p:grpSpPr>
        <p:sp>
          <p:nvSpPr>
            <p:cNvPr id="484" name="Google Shape;484;p9"/>
            <p:cNvSpPr/>
            <p:nvPr/>
          </p:nvSpPr>
          <p:spPr>
            <a:xfrm>
              <a:off x="3082925" y="1391870"/>
              <a:ext cx="1066800" cy="1068388"/>
            </a:xfrm>
            <a:prstGeom prst="ellipse">
              <a:avLst/>
            </a:prstGeom>
            <a:solidFill>
              <a:srgbClr val="7030A0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3203575" y="1533351"/>
              <a:ext cx="866775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Impact"/>
                <a:buNone/>
              </a:pPr>
              <a:r>
                <a:rPr lang="zh-TW" sz="4800" b="0" i="0" u="none" strike="noStrike" cap="none" dirty="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2-</a:t>
              </a:r>
              <a:r>
                <a:rPr lang="en-US" altLang="zh-TW" sz="4800" b="0" i="0" u="none" strike="noStrike" cap="none" dirty="0">
                  <a:solidFill>
                    <a:srgbClr val="FFFFFF"/>
                  </a:solidFill>
                  <a:latin typeface="Impact"/>
                  <a:ea typeface="Impact"/>
                  <a:cs typeface="Impact"/>
                  <a:sym typeface="Impact"/>
                </a:rPr>
                <a:t>7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143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96402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413947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◆第一場：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08:30 (08:00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10:30 (10:00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A9671C4-3D76-44B7-A662-C546BD8E1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650399"/>
              </p:ext>
            </p:extLst>
          </p:nvPr>
        </p:nvGraphicFramePr>
        <p:xfrm>
          <a:off x="1324940" y="814057"/>
          <a:ext cx="7806019" cy="4283999"/>
        </p:xfrm>
        <a:graphic>
          <a:graphicData uri="http://schemas.openxmlformats.org/drawingml/2006/table">
            <a:tbl>
              <a:tblPr firstRow="1" firstCol="1" bandRow="1"/>
              <a:tblGrid>
                <a:gridCol w="451233">
                  <a:extLst>
                    <a:ext uri="{9D8B030D-6E8A-4147-A177-3AD203B41FA5}">
                      <a16:colId xmlns:a16="http://schemas.microsoft.com/office/drawing/2014/main" val="3444242772"/>
                    </a:ext>
                  </a:extLst>
                </a:gridCol>
                <a:gridCol w="368391">
                  <a:extLst>
                    <a:ext uri="{9D8B030D-6E8A-4147-A177-3AD203B41FA5}">
                      <a16:colId xmlns:a16="http://schemas.microsoft.com/office/drawing/2014/main" val="2077746707"/>
                    </a:ext>
                  </a:extLst>
                </a:gridCol>
                <a:gridCol w="467068">
                  <a:extLst>
                    <a:ext uri="{9D8B030D-6E8A-4147-A177-3AD203B41FA5}">
                      <a16:colId xmlns:a16="http://schemas.microsoft.com/office/drawing/2014/main" val="2714888066"/>
                    </a:ext>
                  </a:extLst>
                </a:gridCol>
                <a:gridCol w="566396">
                  <a:extLst>
                    <a:ext uri="{9D8B030D-6E8A-4147-A177-3AD203B41FA5}">
                      <a16:colId xmlns:a16="http://schemas.microsoft.com/office/drawing/2014/main" val="4254966391"/>
                    </a:ext>
                  </a:extLst>
                </a:gridCol>
                <a:gridCol w="819257">
                  <a:extLst>
                    <a:ext uri="{9D8B030D-6E8A-4147-A177-3AD203B41FA5}">
                      <a16:colId xmlns:a16="http://schemas.microsoft.com/office/drawing/2014/main" val="3857232434"/>
                    </a:ext>
                  </a:extLst>
                </a:gridCol>
                <a:gridCol w="1030676">
                  <a:extLst>
                    <a:ext uri="{9D8B030D-6E8A-4147-A177-3AD203B41FA5}">
                      <a16:colId xmlns:a16="http://schemas.microsoft.com/office/drawing/2014/main" val="3292883311"/>
                    </a:ext>
                  </a:extLst>
                </a:gridCol>
                <a:gridCol w="2913642">
                  <a:extLst>
                    <a:ext uri="{9D8B030D-6E8A-4147-A177-3AD203B41FA5}">
                      <a16:colId xmlns:a16="http://schemas.microsoft.com/office/drawing/2014/main" val="360910335"/>
                    </a:ext>
                  </a:extLst>
                </a:gridCol>
                <a:gridCol w="533444">
                  <a:extLst>
                    <a:ext uri="{9D8B030D-6E8A-4147-A177-3AD203B41FA5}">
                      <a16:colId xmlns:a16="http://schemas.microsoft.com/office/drawing/2014/main" val="4201421096"/>
                    </a:ext>
                  </a:extLst>
                </a:gridCol>
                <a:gridCol w="655912">
                  <a:extLst>
                    <a:ext uri="{9D8B030D-6E8A-4147-A177-3AD203B41FA5}">
                      <a16:colId xmlns:a16="http://schemas.microsoft.com/office/drawing/2014/main" val="2989890314"/>
                    </a:ext>
                  </a:extLst>
                </a:gridCol>
              </a:tblGrid>
              <a:tr h="500195">
                <a:tc rowSpan="14">
                  <a:txBody>
                    <a:bodyPr/>
                    <a:lstStyle/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114</a:t>
                      </a: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年</a:t>
                      </a:r>
                      <a:endParaRPr lang="en-US" altLang="zh-TW" sz="12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</a:t>
                      </a: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月</a:t>
                      </a:r>
                      <a:endParaRPr lang="en-US" altLang="zh-TW" sz="12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25</a:t>
                      </a: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日</a:t>
                      </a:r>
                      <a:endParaRPr lang="en-US" altLang="zh-TW" sz="12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星</a:t>
                      </a:r>
                      <a:endParaRPr lang="en-US" altLang="zh-TW" sz="12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期</a:t>
                      </a:r>
                      <a:endParaRPr lang="en-US" altLang="zh-TW" sz="12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二</a:t>
                      </a: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上午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(12)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場次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出場序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比賽類別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比賽組別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學校名稱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使用鋼琴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休</a:t>
                      </a: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息區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182909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弦樂合奏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臺中市東勢區東勢國民小學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A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62238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臺中市立居仁國民中學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B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984797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臺中市立中平國民中學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C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236670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臺中市立雙十國民中學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D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22422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5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臺中市立東勢國民中學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E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775149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6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臺中市立臺中第二高級中等學校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F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008205"/>
                  </a:ext>
                </a:extLst>
              </a:tr>
              <a:tr h="4553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場次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出場序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比賽類別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比賽組別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學校名稱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細明體" panose="02020509000000000000" pitchFamily="49" charset="-120"/>
                        </a:rPr>
                        <a:t>使用鋼琴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453426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二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弦樂合奏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臺中市太平區太平國民小學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zh-TW" altLang="zh-TW" sz="14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G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643818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國立臺中教育大學附設實驗國民小學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H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030521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臺中市西區忠孝國民小學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A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635752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台中市私立慎齋國民小學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B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440300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5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臺中市大甲區東明國民小學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D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997342"/>
                  </a:ext>
                </a:extLst>
              </a:tr>
              <a:tr h="27736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6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臺中市南屯區惠文國民小學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772" marR="9772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F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401" marR="11401" marT="6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150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63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7eacbb1283_1_13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17eacbb1283_1_13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17eacbb1283_1_13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17eacbb1283_1_13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17eacbb1283_1_13"/>
          <p:cNvSpPr txBox="1"/>
          <p:nvPr/>
        </p:nvSpPr>
        <p:spPr>
          <a:xfrm>
            <a:off x="420563" y="1871587"/>
            <a:ext cx="24096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感謝港藝中心</a:t>
            </a:r>
            <a:endParaRPr lang="en-US" altLang="zh-TW"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楊光評組長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王品媃小姐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～協助辦理～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g17eacbb1283_1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5455" y="1325217"/>
            <a:ext cx="2685554" cy="273917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30843BC-F69C-4AA9-8824-3694004CD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181" y="1325217"/>
            <a:ext cx="2739179" cy="27391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268" y="84983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114" y="389928"/>
            <a:ext cx="7271144" cy="4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◆第三場：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13:30 (13:00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第四場：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15:00 (14:30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AF09047-63EE-412E-A43C-4085250C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38" y="133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</a:br>
            <a:endParaRPr kumimoji="0" lang="en-US" altLang="zh-TW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3C61EA4-6A00-4727-A520-23D236748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64824"/>
              </p:ext>
            </p:extLst>
          </p:nvPr>
        </p:nvGraphicFramePr>
        <p:xfrm>
          <a:off x="1324939" y="823692"/>
          <a:ext cx="7772372" cy="4285324"/>
        </p:xfrm>
        <a:graphic>
          <a:graphicData uri="http://schemas.openxmlformats.org/drawingml/2006/table">
            <a:tbl>
              <a:tblPr firstRow="1" firstCol="1" bandRow="1"/>
              <a:tblGrid>
                <a:gridCol w="438077">
                  <a:extLst>
                    <a:ext uri="{9D8B030D-6E8A-4147-A177-3AD203B41FA5}">
                      <a16:colId xmlns:a16="http://schemas.microsoft.com/office/drawing/2014/main" val="926754260"/>
                    </a:ext>
                  </a:extLst>
                </a:gridCol>
                <a:gridCol w="355234">
                  <a:extLst>
                    <a:ext uri="{9D8B030D-6E8A-4147-A177-3AD203B41FA5}">
                      <a16:colId xmlns:a16="http://schemas.microsoft.com/office/drawing/2014/main" val="4162881975"/>
                    </a:ext>
                  </a:extLst>
                </a:gridCol>
                <a:gridCol w="383646">
                  <a:extLst>
                    <a:ext uri="{9D8B030D-6E8A-4147-A177-3AD203B41FA5}">
                      <a16:colId xmlns:a16="http://schemas.microsoft.com/office/drawing/2014/main" val="1216608522"/>
                    </a:ext>
                  </a:extLst>
                </a:gridCol>
                <a:gridCol w="577063">
                  <a:extLst>
                    <a:ext uri="{9D8B030D-6E8A-4147-A177-3AD203B41FA5}">
                      <a16:colId xmlns:a16="http://schemas.microsoft.com/office/drawing/2014/main" val="2833899247"/>
                    </a:ext>
                  </a:extLst>
                </a:gridCol>
                <a:gridCol w="1065444">
                  <a:extLst>
                    <a:ext uri="{9D8B030D-6E8A-4147-A177-3AD203B41FA5}">
                      <a16:colId xmlns:a16="http://schemas.microsoft.com/office/drawing/2014/main" val="3367689388"/>
                    </a:ext>
                  </a:extLst>
                </a:gridCol>
                <a:gridCol w="1022374">
                  <a:extLst>
                    <a:ext uri="{9D8B030D-6E8A-4147-A177-3AD203B41FA5}">
                      <a16:colId xmlns:a16="http://schemas.microsoft.com/office/drawing/2014/main" val="1328453273"/>
                    </a:ext>
                  </a:extLst>
                </a:gridCol>
                <a:gridCol w="2794769">
                  <a:extLst>
                    <a:ext uri="{9D8B030D-6E8A-4147-A177-3AD203B41FA5}">
                      <a16:colId xmlns:a16="http://schemas.microsoft.com/office/drawing/2014/main" val="1009038925"/>
                    </a:ext>
                  </a:extLst>
                </a:gridCol>
                <a:gridCol w="485969">
                  <a:extLst>
                    <a:ext uri="{9D8B030D-6E8A-4147-A177-3AD203B41FA5}">
                      <a16:colId xmlns:a16="http://schemas.microsoft.com/office/drawing/2014/main" val="2263520353"/>
                    </a:ext>
                  </a:extLst>
                </a:gridCol>
                <a:gridCol w="649796">
                  <a:extLst>
                    <a:ext uri="{9D8B030D-6E8A-4147-A177-3AD203B41FA5}">
                      <a16:colId xmlns:a16="http://schemas.microsoft.com/office/drawing/2014/main" val="2018122236"/>
                    </a:ext>
                  </a:extLst>
                </a:gridCol>
              </a:tblGrid>
              <a:tr h="473907">
                <a:tc rowSpan="13">
                  <a:txBody>
                    <a:bodyPr/>
                    <a:lstStyle/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114</a:t>
                      </a:r>
                      <a:endParaRPr lang="zh-TW" altLang="en-US" sz="1200" b="1" i="0" u="none" strike="noStrike" kern="0" cap="none" dirty="0">
                        <a:solidFill>
                          <a:srgbClr val="FF3300"/>
                        </a:solidFill>
                        <a:effectLst/>
                        <a:highlight>
                          <a:srgbClr val="FFFF00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年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月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25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日星期二</a:t>
                      </a: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下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午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(11)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166858"/>
                  </a:ext>
                </a:extLst>
              </a:tr>
              <a:tr h="302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三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弦樂合奏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臺中市立惠文高級中學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A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79135"/>
                  </a:ext>
                </a:extLst>
              </a:tr>
              <a:tr h="302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臺中市立臺中第一高級中等學校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B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245902"/>
                  </a:ext>
                </a:extLst>
              </a:tr>
              <a:tr h="302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臺中市私立曉明女子高級中學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D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770339"/>
                  </a:ext>
                </a:extLst>
              </a:tr>
              <a:tr h="302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弦樂四重奏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臺中市立中平國民中學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C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577806"/>
                  </a:ext>
                </a:extLst>
              </a:tr>
              <a:tr h="302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5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臺中市立臺中女子高級中等學校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F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627688"/>
                  </a:ext>
                </a:extLst>
              </a:tr>
              <a:tr h="302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6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馬禮遜美國學校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G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830330"/>
                  </a:ext>
                </a:extLst>
              </a:tr>
              <a:tr h="4739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239162"/>
                  </a:ext>
                </a:extLst>
              </a:tr>
              <a:tr h="3050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四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鋼琴三重奏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臺中市立東勢國民中學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●</a:t>
                      </a:r>
                      <a:endParaRPr lang="zh-TW" sz="1400" kern="1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E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566108"/>
                  </a:ext>
                </a:extLst>
              </a:tr>
              <a:tr h="3050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臺中市立臺中女子高級中等學校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Arial"/>
                        </a:rPr>
                        <a:t>●</a:t>
                      </a:r>
                      <a:endParaRPr kumimoji="0" lang="zh-TW" altLang="zh-TW" sz="14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H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640997"/>
                  </a:ext>
                </a:extLst>
              </a:tr>
              <a:tr h="3050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臺中市立惠文高級中學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Arial"/>
                        </a:rPr>
                        <a:t>●</a:t>
                      </a:r>
                      <a:endParaRPr kumimoji="0" lang="zh-TW" altLang="zh-TW" sz="14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A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514085"/>
                  </a:ext>
                </a:extLst>
              </a:tr>
              <a:tr h="3050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臺中市私立曉明女子高級中學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Arial"/>
                        </a:rPr>
                        <a:t>●</a:t>
                      </a:r>
                      <a:endParaRPr kumimoji="0" lang="zh-TW" altLang="zh-TW" sz="14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B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589337"/>
                  </a:ext>
                </a:extLst>
              </a:tr>
              <a:tr h="3050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5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鋼琴五重奏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E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臺中市立臺中第一高級中等學校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sym typeface="Arial"/>
                        </a:rPr>
                        <a:t>●</a:t>
                      </a:r>
                      <a:endParaRPr kumimoji="0" lang="zh-TW" altLang="zh-TW" sz="14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C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873" marR="9873" marT="569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7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1857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34577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465490"/>
            <a:ext cx="7271144" cy="4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◆第一場：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08:30 (08:00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10:30 (10:00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853F20A-4862-4CAA-A004-063BC20CB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599"/>
              </p:ext>
            </p:extLst>
          </p:nvPr>
        </p:nvGraphicFramePr>
        <p:xfrm>
          <a:off x="1431721" y="967410"/>
          <a:ext cx="7665590" cy="4039926"/>
        </p:xfrm>
        <a:graphic>
          <a:graphicData uri="http://schemas.openxmlformats.org/drawingml/2006/table">
            <a:tbl>
              <a:tblPr firstRow="1" firstCol="1" bandRow="1"/>
              <a:tblGrid>
                <a:gridCol w="449706">
                  <a:extLst>
                    <a:ext uri="{9D8B030D-6E8A-4147-A177-3AD203B41FA5}">
                      <a16:colId xmlns:a16="http://schemas.microsoft.com/office/drawing/2014/main" val="2663686318"/>
                    </a:ext>
                  </a:extLst>
                </a:gridCol>
                <a:gridCol w="276294">
                  <a:extLst>
                    <a:ext uri="{9D8B030D-6E8A-4147-A177-3AD203B41FA5}">
                      <a16:colId xmlns:a16="http://schemas.microsoft.com/office/drawing/2014/main" val="1196206945"/>
                    </a:ext>
                  </a:extLst>
                </a:gridCol>
                <a:gridCol w="447332">
                  <a:extLst>
                    <a:ext uri="{9D8B030D-6E8A-4147-A177-3AD203B41FA5}">
                      <a16:colId xmlns:a16="http://schemas.microsoft.com/office/drawing/2014/main" val="2928643546"/>
                    </a:ext>
                  </a:extLst>
                </a:gridCol>
                <a:gridCol w="565744">
                  <a:extLst>
                    <a:ext uri="{9D8B030D-6E8A-4147-A177-3AD203B41FA5}">
                      <a16:colId xmlns:a16="http://schemas.microsoft.com/office/drawing/2014/main" val="100324311"/>
                    </a:ext>
                  </a:extLst>
                </a:gridCol>
                <a:gridCol w="934135">
                  <a:extLst>
                    <a:ext uri="{9D8B030D-6E8A-4147-A177-3AD203B41FA5}">
                      <a16:colId xmlns:a16="http://schemas.microsoft.com/office/drawing/2014/main" val="2706018329"/>
                    </a:ext>
                  </a:extLst>
                </a:gridCol>
                <a:gridCol w="1210429">
                  <a:extLst>
                    <a:ext uri="{9D8B030D-6E8A-4147-A177-3AD203B41FA5}">
                      <a16:colId xmlns:a16="http://schemas.microsoft.com/office/drawing/2014/main" val="2769190995"/>
                    </a:ext>
                  </a:extLst>
                </a:gridCol>
                <a:gridCol w="2644524">
                  <a:extLst>
                    <a:ext uri="{9D8B030D-6E8A-4147-A177-3AD203B41FA5}">
                      <a16:colId xmlns:a16="http://schemas.microsoft.com/office/drawing/2014/main" val="704290135"/>
                    </a:ext>
                  </a:extLst>
                </a:gridCol>
                <a:gridCol w="475801">
                  <a:extLst>
                    <a:ext uri="{9D8B030D-6E8A-4147-A177-3AD203B41FA5}">
                      <a16:colId xmlns:a16="http://schemas.microsoft.com/office/drawing/2014/main" val="378400471"/>
                    </a:ext>
                  </a:extLst>
                </a:gridCol>
                <a:gridCol w="661625">
                  <a:extLst>
                    <a:ext uri="{9D8B030D-6E8A-4147-A177-3AD203B41FA5}">
                      <a16:colId xmlns:a16="http://schemas.microsoft.com/office/drawing/2014/main" val="2418456394"/>
                    </a:ext>
                  </a:extLst>
                </a:gridCol>
              </a:tblGrid>
              <a:tr h="565704">
                <a:tc rowSpan="7">
                  <a:txBody>
                    <a:bodyPr/>
                    <a:lstStyle/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114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年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月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26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日星期三</a:t>
                      </a: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上午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(5)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821000"/>
                  </a:ext>
                </a:extLst>
              </a:tr>
              <a:tr h="586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管弦樂合奏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臺中市立臺中第二高級中等學校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A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794712"/>
                  </a:ext>
                </a:extLst>
              </a:tr>
              <a:tr h="586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臺中市立雙十國民中學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●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B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847950"/>
                  </a:ext>
                </a:extLst>
              </a:tr>
              <a:tr h="586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臺中市立清水國民中學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●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C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875498"/>
                  </a:ext>
                </a:extLst>
              </a:tr>
              <a:tr h="5422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89496"/>
                  </a:ext>
                </a:extLst>
              </a:tr>
              <a:tr h="586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二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管弦樂合奏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中市清水區清水國民小學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●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D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323152"/>
                  </a:ext>
                </a:extLst>
              </a:tr>
              <a:tr h="586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臺中市中區光復國民小學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E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324" marR="10324" marT="77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984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1426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36292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482032"/>
            <a:ext cx="7271144" cy="4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◆第三場：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13:30 (13:00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第四場：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15:00 (14:30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AF09047-63EE-412E-A43C-4085250C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38" y="133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</a:br>
            <a:endParaRPr kumimoji="0" lang="en-US" altLang="zh-TW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DAFDB24-DE9B-433F-A785-57E1ED0BF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60854"/>
              </p:ext>
            </p:extLst>
          </p:nvPr>
        </p:nvGraphicFramePr>
        <p:xfrm>
          <a:off x="1392238" y="907821"/>
          <a:ext cx="7705072" cy="4174888"/>
        </p:xfrm>
        <a:graphic>
          <a:graphicData uri="http://schemas.openxmlformats.org/drawingml/2006/table">
            <a:tbl>
              <a:tblPr firstRow="1" firstCol="1" bandRow="1"/>
              <a:tblGrid>
                <a:gridCol w="456297">
                  <a:extLst>
                    <a:ext uri="{9D8B030D-6E8A-4147-A177-3AD203B41FA5}">
                      <a16:colId xmlns:a16="http://schemas.microsoft.com/office/drawing/2014/main" val="60378600"/>
                    </a:ext>
                  </a:extLst>
                </a:gridCol>
                <a:gridCol w="296029">
                  <a:extLst>
                    <a:ext uri="{9D8B030D-6E8A-4147-A177-3AD203B41FA5}">
                      <a16:colId xmlns:a16="http://schemas.microsoft.com/office/drawing/2014/main" val="35538446"/>
                    </a:ext>
                  </a:extLst>
                </a:gridCol>
                <a:gridCol w="447332">
                  <a:extLst>
                    <a:ext uri="{9D8B030D-6E8A-4147-A177-3AD203B41FA5}">
                      <a16:colId xmlns:a16="http://schemas.microsoft.com/office/drawing/2014/main" val="1703611660"/>
                    </a:ext>
                  </a:extLst>
                </a:gridCol>
                <a:gridCol w="657842">
                  <a:extLst>
                    <a:ext uri="{9D8B030D-6E8A-4147-A177-3AD203B41FA5}">
                      <a16:colId xmlns:a16="http://schemas.microsoft.com/office/drawing/2014/main" val="67079082"/>
                    </a:ext>
                  </a:extLst>
                </a:gridCol>
                <a:gridCol w="1032812">
                  <a:extLst>
                    <a:ext uri="{9D8B030D-6E8A-4147-A177-3AD203B41FA5}">
                      <a16:colId xmlns:a16="http://schemas.microsoft.com/office/drawing/2014/main" val="2056639440"/>
                    </a:ext>
                  </a:extLst>
                </a:gridCol>
                <a:gridCol w="996103">
                  <a:extLst>
                    <a:ext uri="{9D8B030D-6E8A-4147-A177-3AD203B41FA5}">
                      <a16:colId xmlns:a16="http://schemas.microsoft.com/office/drawing/2014/main" val="2335341545"/>
                    </a:ext>
                  </a:extLst>
                </a:gridCol>
                <a:gridCol w="2615518">
                  <a:extLst>
                    <a:ext uri="{9D8B030D-6E8A-4147-A177-3AD203B41FA5}">
                      <a16:colId xmlns:a16="http://schemas.microsoft.com/office/drawing/2014/main" val="4042726710"/>
                    </a:ext>
                  </a:extLst>
                </a:gridCol>
                <a:gridCol w="523413">
                  <a:extLst>
                    <a:ext uri="{9D8B030D-6E8A-4147-A177-3AD203B41FA5}">
                      <a16:colId xmlns:a16="http://schemas.microsoft.com/office/drawing/2014/main" val="1295342309"/>
                    </a:ext>
                  </a:extLst>
                </a:gridCol>
                <a:gridCol w="679726">
                  <a:extLst>
                    <a:ext uri="{9D8B030D-6E8A-4147-A177-3AD203B41FA5}">
                      <a16:colId xmlns:a16="http://schemas.microsoft.com/office/drawing/2014/main" val="3345517158"/>
                    </a:ext>
                  </a:extLst>
                </a:gridCol>
              </a:tblGrid>
              <a:tr h="450992">
                <a:tc rowSpan="11">
                  <a:txBody>
                    <a:bodyPr/>
                    <a:lstStyle/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114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年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月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26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日星期</a:t>
                      </a: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三</a:t>
                      </a: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下午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(9)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464095"/>
                  </a:ext>
                </a:extLst>
              </a:tr>
              <a:tr h="3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三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國樂合奏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臺中市南區樹義國民小學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276465"/>
                  </a:ext>
                </a:extLst>
              </a:tr>
              <a:tr h="3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臺中市南區國光國民小學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594236"/>
                  </a:ext>
                </a:extLst>
              </a:tr>
              <a:tr h="3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臺中市南屯區鎮平國民小學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202612"/>
                  </a:ext>
                </a:extLst>
              </a:tr>
              <a:tr h="3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臺中市烏日區九德國民小學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319946"/>
                  </a:ext>
                </a:extLst>
              </a:tr>
              <a:tr h="4509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備註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07388"/>
                  </a:ext>
                </a:extLst>
              </a:tr>
              <a:tr h="3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四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絲竹室內樂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F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臺中市西區大同國民小學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279588"/>
                  </a:ext>
                </a:extLst>
              </a:tr>
              <a:tr h="3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臺中市南屯區鎮平國民小學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646359"/>
                  </a:ext>
                </a:extLst>
              </a:tr>
              <a:tr h="3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臺中市北區立人國民小學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363646"/>
                  </a:ext>
                </a:extLst>
              </a:tr>
              <a:tr h="3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臺中市南區國光國民小學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138593"/>
                  </a:ext>
                </a:extLst>
              </a:tr>
              <a:tr h="3636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5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臺中市烏日區僑仁國民小學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0796" marR="10796" marT="57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2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0312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67446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42723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◆第一場：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08:30 (08:00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10:30 (10:00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35C3D6A-005D-465F-9533-8CCA24AC5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787928"/>
              </p:ext>
            </p:extLst>
          </p:nvPr>
        </p:nvGraphicFramePr>
        <p:xfrm>
          <a:off x="1341997" y="982590"/>
          <a:ext cx="7642977" cy="4159328"/>
        </p:xfrm>
        <a:graphic>
          <a:graphicData uri="http://schemas.openxmlformats.org/drawingml/2006/table">
            <a:tbl>
              <a:tblPr firstRow="1" firstCol="1" bandRow="1"/>
              <a:tblGrid>
                <a:gridCol w="467068">
                  <a:extLst>
                    <a:ext uri="{9D8B030D-6E8A-4147-A177-3AD203B41FA5}">
                      <a16:colId xmlns:a16="http://schemas.microsoft.com/office/drawing/2014/main" val="244492529"/>
                    </a:ext>
                  </a:extLst>
                </a:gridCol>
                <a:gridCol w="234077">
                  <a:extLst>
                    <a:ext uri="{9D8B030D-6E8A-4147-A177-3AD203B41FA5}">
                      <a16:colId xmlns:a16="http://schemas.microsoft.com/office/drawing/2014/main" val="2894758925"/>
                    </a:ext>
                  </a:extLst>
                </a:gridCol>
                <a:gridCol w="407996">
                  <a:extLst>
                    <a:ext uri="{9D8B030D-6E8A-4147-A177-3AD203B41FA5}">
                      <a16:colId xmlns:a16="http://schemas.microsoft.com/office/drawing/2014/main" val="2619858275"/>
                    </a:ext>
                  </a:extLst>
                </a:gridCol>
                <a:gridCol w="673270">
                  <a:extLst>
                    <a:ext uri="{9D8B030D-6E8A-4147-A177-3AD203B41FA5}">
                      <a16:colId xmlns:a16="http://schemas.microsoft.com/office/drawing/2014/main" val="643892528"/>
                    </a:ext>
                  </a:extLst>
                </a:gridCol>
                <a:gridCol w="1062146">
                  <a:extLst>
                    <a:ext uri="{9D8B030D-6E8A-4147-A177-3AD203B41FA5}">
                      <a16:colId xmlns:a16="http://schemas.microsoft.com/office/drawing/2014/main" val="1278101529"/>
                    </a:ext>
                  </a:extLst>
                </a:gridCol>
                <a:gridCol w="1221469">
                  <a:extLst>
                    <a:ext uri="{9D8B030D-6E8A-4147-A177-3AD203B41FA5}">
                      <a16:colId xmlns:a16="http://schemas.microsoft.com/office/drawing/2014/main" val="2950305512"/>
                    </a:ext>
                  </a:extLst>
                </a:gridCol>
                <a:gridCol w="2336723">
                  <a:extLst>
                    <a:ext uri="{9D8B030D-6E8A-4147-A177-3AD203B41FA5}">
                      <a16:colId xmlns:a16="http://schemas.microsoft.com/office/drawing/2014/main" val="1523728882"/>
                    </a:ext>
                  </a:extLst>
                </a:gridCol>
                <a:gridCol w="444661">
                  <a:extLst>
                    <a:ext uri="{9D8B030D-6E8A-4147-A177-3AD203B41FA5}">
                      <a16:colId xmlns:a16="http://schemas.microsoft.com/office/drawing/2014/main" val="4190462031"/>
                    </a:ext>
                  </a:extLst>
                </a:gridCol>
                <a:gridCol w="795567">
                  <a:extLst>
                    <a:ext uri="{9D8B030D-6E8A-4147-A177-3AD203B41FA5}">
                      <a16:colId xmlns:a16="http://schemas.microsoft.com/office/drawing/2014/main" val="2165968895"/>
                    </a:ext>
                  </a:extLst>
                </a:gridCol>
              </a:tblGrid>
              <a:tr h="524972">
                <a:tc rowSpan="11">
                  <a:txBody>
                    <a:bodyPr/>
                    <a:lstStyle/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114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年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月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27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日星期四</a:t>
                      </a: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上午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(9)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848076"/>
                  </a:ext>
                </a:extLst>
              </a:tr>
              <a:tr h="35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R="0" algn="ctr" rtl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400" b="1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國樂合奏</a:t>
                      </a: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臺中市立雙十國民中學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A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327190"/>
                  </a:ext>
                </a:extLst>
              </a:tr>
              <a:tr h="35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臺中市立豐原國民中學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B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515710"/>
                  </a:ext>
                </a:extLst>
              </a:tr>
              <a:tr h="35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臺中市立大雅國民中學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C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420639"/>
                  </a:ext>
                </a:extLst>
              </a:tr>
              <a:tr h="35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臺中市立東勢國民中學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D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237875"/>
                  </a:ext>
                </a:extLst>
              </a:tr>
              <a:tr h="4182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325626"/>
                  </a:ext>
                </a:extLst>
              </a:tr>
              <a:tr h="35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二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R="0" algn="ctr" rtl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400" b="1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絲竹室內樂</a:t>
                      </a: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臺中市立雙十國民中學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A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101927"/>
                  </a:ext>
                </a:extLst>
              </a:tr>
              <a:tr h="35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臺中市立大雅國民中學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C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827848"/>
                  </a:ext>
                </a:extLst>
              </a:tr>
              <a:tr h="35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臺中市立豐原國民中學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B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760919"/>
                  </a:ext>
                </a:extLst>
              </a:tr>
              <a:tr h="35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臺中市立中平國民中學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E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235092"/>
                  </a:ext>
                </a:extLst>
              </a:tr>
              <a:tr h="3573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5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臺中市立東勢國民中學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D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541" marR="11541" marT="61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669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7801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65864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637" y="413947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◆第三場：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13:30 (13:00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第四場：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15:00 (14:30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AF09047-63EE-412E-A43C-4085250C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38" y="133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</a:br>
            <a:endParaRPr kumimoji="0" lang="en-US" altLang="zh-TW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674754A-FDD7-46F3-9D8E-F39317857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166966"/>
              </p:ext>
            </p:extLst>
          </p:nvPr>
        </p:nvGraphicFramePr>
        <p:xfrm>
          <a:off x="1358588" y="914400"/>
          <a:ext cx="7738723" cy="4174522"/>
        </p:xfrm>
        <a:graphic>
          <a:graphicData uri="http://schemas.openxmlformats.org/drawingml/2006/table">
            <a:tbl>
              <a:tblPr firstRow="1" firstCol="1" bandRow="1"/>
              <a:tblGrid>
                <a:gridCol w="437320">
                  <a:extLst>
                    <a:ext uri="{9D8B030D-6E8A-4147-A177-3AD203B41FA5}">
                      <a16:colId xmlns:a16="http://schemas.microsoft.com/office/drawing/2014/main" val="844671320"/>
                    </a:ext>
                  </a:extLst>
                </a:gridCol>
                <a:gridCol w="296029">
                  <a:extLst>
                    <a:ext uri="{9D8B030D-6E8A-4147-A177-3AD203B41FA5}">
                      <a16:colId xmlns:a16="http://schemas.microsoft.com/office/drawing/2014/main" val="2906278855"/>
                    </a:ext>
                  </a:extLst>
                </a:gridCol>
                <a:gridCol w="407862">
                  <a:extLst>
                    <a:ext uri="{9D8B030D-6E8A-4147-A177-3AD203B41FA5}">
                      <a16:colId xmlns:a16="http://schemas.microsoft.com/office/drawing/2014/main" val="2568520378"/>
                    </a:ext>
                  </a:extLst>
                </a:gridCol>
                <a:gridCol w="618371">
                  <a:extLst>
                    <a:ext uri="{9D8B030D-6E8A-4147-A177-3AD203B41FA5}">
                      <a16:colId xmlns:a16="http://schemas.microsoft.com/office/drawing/2014/main" val="95228977"/>
                    </a:ext>
                  </a:extLst>
                </a:gridCol>
                <a:gridCol w="980184">
                  <a:extLst>
                    <a:ext uri="{9D8B030D-6E8A-4147-A177-3AD203B41FA5}">
                      <a16:colId xmlns:a16="http://schemas.microsoft.com/office/drawing/2014/main" val="4230804675"/>
                    </a:ext>
                  </a:extLst>
                </a:gridCol>
                <a:gridCol w="1259955">
                  <a:extLst>
                    <a:ext uri="{9D8B030D-6E8A-4147-A177-3AD203B41FA5}">
                      <a16:colId xmlns:a16="http://schemas.microsoft.com/office/drawing/2014/main" val="3821294092"/>
                    </a:ext>
                  </a:extLst>
                </a:gridCol>
                <a:gridCol w="2623038">
                  <a:extLst>
                    <a:ext uri="{9D8B030D-6E8A-4147-A177-3AD203B41FA5}">
                      <a16:colId xmlns:a16="http://schemas.microsoft.com/office/drawing/2014/main" val="172544809"/>
                    </a:ext>
                  </a:extLst>
                </a:gridCol>
                <a:gridCol w="455892">
                  <a:extLst>
                    <a:ext uri="{9D8B030D-6E8A-4147-A177-3AD203B41FA5}">
                      <a16:colId xmlns:a16="http://schemas.microsoft.com/office/drawing/2014/main" val="3015085566"/>
                    </a:ext>
                  </a:extLst>
                </a:gridCol>
                <a:gridCol w="660072">
                  <a:extLst>
                    <a:ext uri="{9D8B030D-6E8A-4147-A177-3AD203B41FA5}">
                      <a16:colId xmlns:a16="http://schemas.microsoft.com/office/drawing/2014/main" val="2202036059"/>
                    </a:ext>
                  </a:extLst>
                </a:gridCol>
              </a:tblGrid>
              <a:tr h="405704">
                <a:tc rowSpan="10">
                  <a:txBody>
                    <a:bodyPr/>
                    <a:lstStyle/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114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年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月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27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日星期四</a:t>
                      </a: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下午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(8)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鋼琴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425612"/>
                  </a:ext>
                </a:extLst>
              </a:tr>
              <a:tr h="4187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三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國樂合奏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臺中市神岡區社口國民小學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F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636258"/>
                  </a:ext>
                </a:extLst>
              </a:tr>
              <a:tr h="4187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臺中市豐原區豐原國民小學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708607"/>
                  </a:ext>
                </a:extLst>
              </a:tr>
              <a:tr h="4187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臺中市大雅區大雅國民小學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H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015014"/>
                  </a:ext>
                </a:extLst>
              </a:tr>
              <a:tr h="4187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臺中市中區光復國民小學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248936"/>
                  </a:ext>
                </a:extLst>
              </a:tr>
              <a:tr h="4187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5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臺中市東勢區東勢國民小學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546233"/>
                  </a:ext>
                </a:extLst>
              </a:tr>
              <a:tr h="4057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鋼琴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952987"/>
                  </a:ext>
                </a:extLst>
              </a:tr>
              <a:tr h="4187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四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絲竹室內樂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臺中市中區光復國民小學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376372"/>
                  </a:ext>
                </a:extLst>
              </a:tr>
              <a:tr h="4187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臺中市神岡區社口國民小學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F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711109"/>
                  </a:ext>
                </a:extLst>
              </a:tr>
              <a:tr h="4187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國小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臺中市東勢區東勢國民小學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124" marR="6124" marT="57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47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0067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82202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37296"/>
            <a:ext cx="7271144" cy="4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◆第一場：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08:30 (08:00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10:30 (10:00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8A35112-0C99-492E-BFF6-C531D515C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668124"/>
              </p:ext>
            </p:extLst>
          </p:nvPr>
        </p:nvGraphicFramePr>
        <p:xfrm>
          <a:off x="1324939" y="937406"/>
          <a:ext cx="7772374" cy="4147713"/>
        </p:xfrm>
        <a:graphic>
          <a:graphicData uri="http://schemas.openxmlformats.org/drawingml/2006/table">
            <a:tbl>
              <a:tblPr firstRow="1" firstCol="1" bandRow="1"/>
              <a:tblGrid>
                <a:gridCol w="457812">
                  <a:extLst>
                    <a:ext uri="{9D8B030D-6E8A-4147-A177-3AD203B41FA5}">
                      <a16:colId xmlns:a16="http://schemas.microsoft.com/office/drawing/2014/main" val="4002296870"/>
                    </a:ext>
                  </a:extLst>
                </a:gridCol>
                <a:gridCol w="335499">
                  <a:extLst>
                    <a:ext uri="{9D8B030D-6E8A-4147-A177-3AD203B41FA5}">
                      <a16:colId xmlns:a16="http://schemas.microsoft.com/office/drawing/2014/main" val="702673456"/>
                    </a:ext>
                  </a:extLst>
                </a:gridCol>
                <a:gridCol w="427597">
                  <a:extLst>
                    <a:ext uri="{9D8B030D-6E8A-4147-A177-3AD203B41FA5}">
                      <a16:colId xmlns:a16="http://schemas.microsoft.com/office/drawing/2014/main" val="780214687"/>
                    </a:ext>
                  </a:extLst>
                </a:gridCol>
                <a:gridCol w="631529">
                  <a:extLst>
                    <a:ext uri="{9D8B030D-6E8A-4147-A177-3AD203B41FA5}">
                      <a16:colId xmlns:a16="http://schemas.microsoft.com/office/drawing/2014/main" val="46156381"/>
                    </a:ext>
                  </a:extLst>
                </a:gridCol>
                <a:gridCol w="821926">
                  <a:extLst>
                    <a:ext uri="{9D8B030D-6E8A-4147-A177-3AD203B41FA5}">
                      <a16:colId xmlns:a16="http://schemas.microsoft.com/office/drawing/2014/main" val="783908885"/>
                    </a:ext>
                  </a:extLst>
                </a:gridCol>
                <a:gridCol w="1266034">
                  <a:extLst>
                    <a:ext uri="{9D8B030D-6E8A-4147-A177-3AD203B41FA5}">
                      <a16:colId xmlns:a16="http://schemas.microsoft.com/office/drawing/2014/main" val="1251806716"/>
                    </a:ext>
                  </a:extLst>
                </a:gridCol>
                <a:gridCol w="2763297">
                  <a:extLst>
                    <a:ext uri="{9D8B030D-6E8A-4147-A177-3AD203B41FA5}">
                      <a16:colId xmlns:a16="http://schemas.microsoft.com/office/drawing/2014/main" val="4276591962"/>
                    </a:ext>
                  </a:extLst>
                </a:gridCol>
                <a:gridCol w="442127">
                  <a:extLst>
                    <a:ext uri="{9D8B030D-6E8A-4147-A177-3AD203B41FA5}">
                      <a16:colId xmlns:a16="http://schemas.microsoft.com/office/drawing/2014/main" val="579799406"/>
                    </a:ext>
                  </a:extLst>
                </a:gridCol>
                <a:gridCol w="626553">
                  <a:extLst>
                    <a:ext uri="{9D8B030D-6E8A-4147-A177-3AD203B41FA5}">
                      <a16:colId xmlns:a16="http://schemas.microsoft.com/office/drawing/2014/main" val="520239844"/>
                    </a:ext>
                  </a:extLst>
                </a:gridCol>
              </a:tblGrid>
              <a:tr h="568028">
                <a:tc rowSpan="13">
                  <a:txBody>
                    <a:bodyPr/>
                    <a:lstStyle/>
                    <a:p>
                      <a:pPr marL="73025" marR="73025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114</a:t>
                      </a:r>
                    </a:p>
                    <a:p>
                      <a:pPr marL="73025" marR="73025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年</a:t>
                      </a:r>
                      <a:r>
                        <a:rPr lang="en-US" sz="12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zh-TW" sz="12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月</a:t>
                      </a:r>
                      <a:r>
                        <a:rPr lang="en-US" sz="12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28</a:t>
                      </a:r>
                      <a:r>
                        <a:rPr lang="zh-TW" sz="1200" b="1" kern="0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日星期五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上午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(11)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365237"/>
                  </a:ext>
                </a:extLst>
              </a:tr>
              <a:tr h="3078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國樂合奏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臺中市立臺中工業高級中等學校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159844"/>
                  </a:ext>
                </a:extLst>
              </a:tr>
              <a:tr h="3078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臺中市立臺中第一高級中等學校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765786"/>
                  </a:ext>
                </a:extLst>
              </a:tr>
              <a:tr h="3078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臺中市立文華高級中等學校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019372"/>
                  </a:ext>
                </a:extLst>
              </a:tr>
              <a:tr h="3078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臺中市私立明道高級中學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5523485"/>
                  </a:ext>
                </a:extLst>
              </a:tr>
              <a:tr h="4646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169383"/>
                  </a:ext>
                </a:extLst>
              </a:tr>
              <a:tr h="2690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二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絲竹室內樂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臺中市私立新民高級中學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565423"/>
                  </a:ext>
                </a:extLst>
              </a:tr>
              <a:tr h="2690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臺中市立臺中工業高級中等學校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632644"/>
                  </a:ext>
                </a:extLst>
              </a:tr>
              <a:tr h="2690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臺中市立文華高級中等學校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423578"/>
                  </a:ext>
                </a:extLst>
              </a:tr>
              <a:tr h="2690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臺中市立臺中第二高級中等學校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sz="12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F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69873"/>
                  </a:ext>
                </a:extLst>
              </a:tr>
              <a:tr h="2690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5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臺中市立惠文高級中學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G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76355"/>
                  </a:ext>
                </a:extLst>
              </a:tr>
              <a:tr h="2690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6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臺中市立臺中第一高級中等學校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26986"/>
                  </a:ext>
                </a:extLst>
              </a:tr>
              <a:tr h="2690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高中職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臺中市立臺中家事商業高級中等學校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22" marR="772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H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72" marR="5372" marT="503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842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50826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/>
          <p:nvPr/>
        </p:nvSpPr>
        <p:spPr>
          <a:xfrm>
            <a:off x="1140789" y="42502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175588" y="182202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39114" y="353652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618501" y="164739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46689" y="802915"/>
            <a:ext cx="1311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港藝中心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比賽時間</a:t>
            </a:r>
            <a:endParaRPr lang="en-US" altLang="zh-TW"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(預估)</a:t>
            </a:r>
            <a:endParaRPr sz="2400" b="1" i="0" u="none" strike="noStrike" cap="none" dirty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5F4ABF1-2D32-490B-9C01-78194DBE2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82202"/>
            <a:ext cx="7271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臺中市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學年度學生音樂比賽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港藝中心場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出場序配置表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F71263-B9CD-488E-B72D-468AD2D6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37296"/>
            <a:ext cx="7271144" cy="4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◆第一場：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08:30 (08:00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)◆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第二場：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10:30 (10:00</a:t>
            </a:r>
            <a:r>
              <a:rPr lang="zh-TW" altLang="en-US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6A2D76B-A88F-454B-9E2D-041166317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413614"/>
              </p:ext>
            </p:extLst>
          </p:nvPr>
        </p:nvGraphicFramePr>
        <p:xfrm>
          <a:off x="1403012" y="1017795"/>
          <a:ext cx="7694299" cy="4057859"/>
        </p:xfrm>
        <a:graphic>
          <a:graphicData uri="http://schemas.openxmlformats.org/drawingml/2006/table">
            <a:tbl>
              <a:tblPr firstRow="1" firstCol="1" bandRow="1"/>
              <a:tblGrid>
                <a:gridCol w="458680">
                  <a:extLst>
                    <a:ext uri="{9D8B030D-6E8A-4147-A177-3AD203B41FA5}">
                      <a16:colId xmlns:a16="http://schemas.microsoft.com/office/drawing/2014/main" val="538261550"/>
                    </a:ext>
                  </a:extLst>
                </a:gridCol>
                <a:gridCol w="269715">
                  <a:extLst>
                    <a:ext uri="{9D8B030D-6E8A-4147-A177-3AD203B41FA5}">
                      <a16:colId xmlns:a16="http://schemas.microsoft.com/office/drawing/2014/main" val="3345974153"/>
                    </a:ext>
                  </a:extLst>
                </a:gridCol>
                <a:gridCol w="379352">
                  <a:extLst>
                    <a:ext uri="{9D8B030D-6E8A-4147-A177-3AD203B41FA5}">
                      <a16:colId xmlns:a16="http://schemas.microsoft.com/office/drawing/2014/main" val="3016792266"/>
                    </a:ext>
                  </a:extLst>
                </a:gridCol>
                <a:gridCol w="792447">
                  <a:extLst>
                    <a:ext uri="{9D8B030D-6E8A-4147-A177-3AD203B41FA5}">
                      <a16:colId xmlns:a16="http://schemas.microsoft.com/office/drawing/2014/main" val="2050361269"/>
                    </a:ext>
                  </a:extLst>
                </a:gridCol>
                <a:gridCol w="1005657">
                  <a:extLst>
                    <a:ext uri="{9D8B030D-6E8A-4147-A177-3AD203B41FA5}">
                      <a16:colId xmlns:a16="http://schemas.microsoft.com/office/drawing/2014/main" val="1757127339"/>
                    </a:ext>
                  </a:extLst>
                </a:gridCol>
                <a:gridCol w="1374890">
                  <a:extLst>
                    <a:ext uri="{9D8B030D-6E8A-4147-A177-3AD203B41FA5}">
                      <a16:colId xmlns:a16="http://schemas.microsoft.com/office/drawing/2014/main" val="2405824061"/>
                    </a:ext>
                  </a:extLst>
                </a:gridCol>
                <a:gridCol w="2274394">
                  <a:extLst>
                    <a:ext uri="{9D8B030D-6E8A-4147-A177-3AD203B41FA5}">
                      <a16:colId xmlns:a16="http://schemas.microsoft.com/office/drawing/2014/main" val="2966595"/>
                    </a:ext>
                  </a:extLst>
                </a:gridCol>
                <a:gridCol w="481962">
                  <a:extLst>
                    <a:ext uri="{9D8B030D-6E8A-4147-A177-3AD203B41FA5}">
                      <a16:colId xmlns:a16="http://schemas.microsoft.com/office/drawing/2014/main" val="4268227685"/>
                    </a:ext>
                  </a:extLst>
                </a:gridCol>
                <a:gridCol w="657202">
                  <a:extLst>
                    <a:ext uri="{9D8B030D-6E8A-4147-A177-3AD203B41FA5}">
                      <a16:colId xmlns:a16="http://schemas.microsoft.com/office/drawing/2014/main" val="3028443566"/>
                    </a:ext>
                  </a:extLst>
                </a:gridCol>
              </a:tblGrid>
              <a:tr h="618962">
                <a:tc rowSpan="8">
                  <a:txBody>
                    <a:bodyPr/>
                    <a:lstStyle/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114</a:t>
                      </a:r>
                    </a:p>
                    <a:p>
                      <a:pPr marL="73025" marR="73025" algn="ctr" rtl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年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11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月</a:t>
                      </a:r>
                      <a:r>
                        <a:rPr 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28</a:t>
                      </a:r>
                      <a:r>
                        <a:rPr lang="zh-TW" altLang="en-US" sz="1200" b="1" i="0" u="none" strike="noStrike" kern="0" cap="none" dirty="0">
                          <a:solidFill>
                            <a:srgbClr val="FF33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日星期五</a:t>
                      </a: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下午</a:t>
                      </a: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  <a:highlight>
                            <a:srgbClr val="00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(6)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833966"/>
                  </a:ext>
                </a:extLst>
              </a:tr>
              <a:tr h="4874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三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國樂合奏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臺中市立光德國民中學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60" marR="8260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42786"/>
                  </a:ext>
                </a:extLst>
              </a:tr>
              <a:tr h="4874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臺中市立光明國民中學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60" marR="8260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438188"/>
                  </a:ext>
                </a:extLst>
              </a:tr>
              <a:tr h="5077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場次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出場序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比賽類別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比賽組別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學校名稱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使用鋼琴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休息區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86323"/>
                  </a:ext>
                </a:extLst>
              </a:tr>
              <a:tr h="4874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3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四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1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絲竹室內樂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臺中市立光明國民中學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0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60" marR="8260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18570"/>
                  </a:ext>
                </a:extLst>
              </a:tr>
              <a:tr h="4874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2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臺中市立新光國民中學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000" kern="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endParaRPr lang="zh-TW" sz="1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60" marR="8260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265906"/>
                  </a:ext>
                </a:extLst>
              </a:tr>
              <a:tr h="4907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3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臺中市立立人國民中學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0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D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60" marR="8260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917295"/>
                  </a:ext>
                </a:extLst>
              </a:tr>
              <a:tr h="4907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Calibri" panose="020F0502020204030204" pitchFamily="34" charset="0"/>
                        </a:rPr>
                        <a:t>4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國中</a:t>
                      </a:r>
                      <a:r>
                        <a:rPr lang="en-US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zh-TW" sz="14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組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臺中市立大安國民中學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FBB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1874" marR="11874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F</a:t>
                      </a:r>
                      <a:endParaRPr lang="zh-TW" sz="1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60" marR="8260" marT="77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963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0796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3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3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53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53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53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53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53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53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53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53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53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53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53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53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53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53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53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53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53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53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53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4" name="Google Shape;1204;p53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53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53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53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53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7030A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53"/>
          <p:cNvSpPr/>
          <p:nvPr/>
        </p:nvSpPr>
        <p:spPr>
          <a:xfrm>
            <a:off x="3203575" y="2210355"/>
            <a:ext cx="8667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Impact"/>
              <a:buNone/>
            </a:pPr>
            <a:r>
              <a:rPr 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2-</a:t>
            </a:r>
            <a:r>
              <a:rPr lang="en-US" altLang="zh-TW" sz="48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8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53"/>
          <p:cNvSpPr/>
          <p:nvPr/>
        </p:nvSpPr>
        <p:spPr>
          <a:xfrm>
            <a:off x="4422775" y="2120404"/>
            <a:ext cx="40991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zh-TW" sz="60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餐飲資訊</a:t>
            </a:r>
            <a:endParaRPr sz="60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13" name="Google Shape;1213;p53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54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54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p54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Google Shape;1221;p54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FF00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54"/>
          <p:cNvSpPr/>
          <p:nvPr/>
        </p:nvSpPr>
        <p:spPr>
          <a:xfrm>
            <a:off x="974725" y="225000"/>
            <a:ext cx="32607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餐飲資訊</a:t>
            </a:r>
            <a:endParaRPr sz="32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3" name="Google Shape;1223;p54"/>
          <p:cNvSpPr txBox="1"/>
          <p:nvPr/>
        </p:nvSpPr>
        <p:spPr>
          <a:xfrm>
            <a:off x="559281" y="717443"/>
            <a:ext cx="4025692" cy="43559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71362" marR="0" lvl="0" indent="-1713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</a:pPr>
            <a:r>
              <a:rPr lang="zh-TW" sz="18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便當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王塔米糕店 04-26223299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阿財米糕店 04-26229853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聯盛雞腿飯  04-26225067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盒得來自助餐04-26223949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松竹燒肉飯  04-26226123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排骨王便當  04-26232696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池上邊當  04-26235979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香港明煌燒臘快餐04-26225478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田莊火雞肉飯 04-26230705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八方雲集 04-26231188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泗陽大浯江  04-26223029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陳大牌排骨麵  04-26220911</a:t>
            </a:r>
            <a:endParaRPr dirty="0"/>
          </a:p>
          <a:p>
            <a:pPr marL="514083" marR="0" lvl="1" indent="-1713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sz="1799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清水牛肉麵  04-26238930</a:t>
            </a:r>
            <a:endParaRPr lang="en-US" altLang="zh-TW" sz="1799" b="1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514083" lvl="1" indent="-171361">
              <a:spcBef>
                <a:spcPts val="375"/>
              </a:spcBef>
              <a:buClr>
                <a:schemeClr val="dk1"/>
              </a:buClr>
              <a:buSzPts val="1799"/>
              <a:buFont typeface="Arial"/>
              <a:buChar char="•"/>
            </a:pPr>
            <a:r>
              <a:rPr lang="zh-TW" altLang="en-US" sz="1799" b="1" dirty="0">
                <a:solidFill>
                  <a:schemeClr val="dk1"/>
                </a:solidFill>
                <a:latin typeface="Microsoft JhengHei"/>
                <a:ea typeface="Microsoft JhengHei"/>
              </a:rPr>
              <a:t>金選食堂    </a:t>
            </a:r>
            <a:r>
              <a:rPr lang="en-US" altLang="zh-TW" sz="1799" b="1" dirty="0">
                <a:solidFill>
                  <a:schemeClr val="dk1"/>
                </a:solidFill>
                <a:latin typeface="Microsoft JhengHei"/>
                <a:ea typeface="Microsoft JhengHei"/>
              </a:rPr>
              <a:t>04-</a:t>
            </a:r>
            <a:r>
              <a:rPr lang="zh-TW" altLang="en-US" sz="1799" b="1" dirty="0">
                <a:solidFill>
                  <a:schemeClr val="dk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1799" b="1" dirty="0">
                <a:solidFill>
                  <a:schemeClr val="dk1"/>
                </a:solidFill>
                <a:latin typeface="Microsoft JhengHei"/>
                <a:ea typeface="Microsoft JhengHei"/>
              </a:rPr>
              <a:t>0426631818</a:t>
            </a:r>
            <a:endParaRPr sz="1799" b="1" dirty="0">
              <a:solidFill>
                <a:schemeClr val="dk1"/>
              </a:solidFill>
              <a:latin typeface="Microsoft JhengHei"/>
              <a:ea typeface="Microsoft JhengHei"/>
            </a:endParaRPr>
          </a:p>
        </p:txBody>
      </p:sp>
      <p:sp>
        <p:nvSpPr>
          <p:cNvPr id="1224" name="Google Shape;1224;p54"/>
          <p:cNvSpPr txBox="1"/>
          <p:nvPr/>
        </p:nvSpPr>
        <p:spPr>
          <a:xfrm>
            <a:off x="4716016" y="720720"/>
            <a:ext cx="3847942" cy="3630943"/>
          </a:xfrm>
          <a:prstGeom prst="rect">
            <a:avLst/>
          </a:prstGeom>
          <a:solidFill>
            <a:srgbClr val="EDEDED">
              <a:alpha val="80000"/>
            </a:srgbClr>
          </a:solidFill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171404" marR="0" lvl="0" indent="-17140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533D"/>
              </a:buClr>
              <a:buSzPts val="2099"/>
              <a:buFont typeface="Arial"/>
              <a:buChar char="•"/>
            </a:pPr>
            <a:r>
              <a:rPr lang="zh-TW" sz="2099" b="1" dirty="0">
                <a:solidFill>
                  <a:srgbClr val="B0389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飲料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華得來 04-26235552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清水茶香 04-26234413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森及茶 04-26223255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五十嵐 04-26226999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大苑子 04-26228989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茶湯會 04-26233699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altLang="en-US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大茗</a:t>
            </a: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04-2622</a:t>
            </a:r>
            <a:r>
              <a:rPr lang="en-US" alt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5666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可不可熟成紅茶 04-26221593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一芳水果茶 04-26221828</a:t>
            </a:r>
            <a:endParaRPr dirty="0"/>
          </a:p>
          <a:p>
            <a:pPr marL="514213" marR="0" lvl="1" indent="-1714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Char char="•"/>
            </a:pPr>
            <a:r>
              <a:rPr lang="zh-TW" sz="18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Teatop 04-26222958</a:t>
            </a:r>
            <a:endParaRPr dirty="0"/>
          </a:p>
          <a:p>
            <a:pPr marL="514213" marR="0" lvl="1" indent="-5710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A533D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59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59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p59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59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59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59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59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59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59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59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9" name="Google Shape;1309;p59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59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p59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59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59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59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59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59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59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59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59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59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59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59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59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59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59"/>
          <p:cNvSpPr/>
          <p:nvPr/>
        </p:nvSpPr>
        <p:spPr>
          <a:xfrm>
            <a:off x="3263900" y="2060912"/>
            <a:ext cx="7270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Impact"/>
              <a:buNone/>
            </a:pPr>
            <a:r>
              <a:rPr lang="en-US" altLang="zh-TW" sz="66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  <a:endParaRPr sz="6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59"/>
          <p:cNvSpPr/>
          <p:nvPr/>
        </p:nvSpPr>
        <p:spPr>
          <a:xfrm>
            <a:off x="4537249" y="2016125"/>
            <a:ext cx="40991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7200"/>
              <a:buFont typeface="Arial"/>
              <a:buNone/>
            </a:pPr>
            <a:r>
              <a:rPr lang="zh-TW" sz="7200" b="1">
                <a:solidFill>
                  <a:srgbClr val="EA551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 &amp; A</a:t>
            </a:r>
            <a:endParaRPr sz="7200" b="1" i="0" u="none" strike="noStrike" cap="none">
              <a:solidFill>
                <a:srgbClr val="EA551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29" name="Google Shape;1329;p59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420563" y="2065994"/>
            <a:ext cx="2895911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感謝西寧國小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陳靜宜校長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帶領西寧國小團隊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TW" alt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辦理前台檢錄</a:t>
            </a: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～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886DEF-67AA-AFE9-2C6B-7489F16F8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81" y="727737"/>
            <a:ext cx="4917467" cy="36864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2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9FE5AB-DE31-4D3C-835E-B7AA1E6A0102}"/>
              </a:ext>
            </a:extLst>
          </p:cNvPr>
          <p:cNvSpPr/>
          <p:nvPr/>
        </p:nvSpPr>
        <p:spPr>
          <a:xfrm>
            <a:off x="840632" y="3098485"/>
            <a:ext cx="7698413" cy="7591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&lt;Q3&gt;</a:t>
            </a:r>
            <a:r>
              <a:rPr lang="zh-TW" altLang="en-US" sz="2000" b="1" dirty="0">
                <a:solidFill>
                  <a:srgbClr val="FF0000"/>
                </a:solidFill>
              </a:rPr>
              <a:t>比賽當天是否可以開放觀眾入場參觀</a:t>
            </a:r>
            <a:r>
              <a:rPr lang="en-US" altLang="zh-TW" sz="2000" b="1" dirty="0">
                <a:solidFill>
                  <a:srgbClr val="FF0000"/>
                </a:solidFill>
              </a:rPr>
              <a:t>?</a:t>
            </a: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&lt;A3&gt;</a:t>
            </a:r>
            <a:r>
              <a:rPr lang="zh-TW" altLang="en-US" sz="2000" b="1" dirty="0">
                <a:solidFill>
                  <a:schemeClr val="dk1"/>
                </a:solidFill>
              </a:rPr>
              <a:t>可以。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進場來賓請按照大會進退場規劃路線進出演藝廳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F0B19F-AC73-4D43-B648-B6FE30F13D97}"/>
              </a:ext>
            </a:extLst>
          </p:cNvPr>
          <p:cNvSpPr/>
          <p:nvPr/>
        </p:nvSpPr>
        <p:spPr>
          <a:xfrm>
            <a:off x="768946" y="1941487"/>
            <a:ext cx="7770099" cy="7591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&lt;Q2&gt;</a:t>
            </a:r>
            <a:r>
              <a:rPr lang="zh-TW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能入場幫學生排椅子的志工為幾人？是否有上限 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&lt;A2&gt; </a:t>
            </a:r>
            <a:r>
              <a:rPr lang="zh-TW" altLang="en-US" sz="2000" b="1" dirty="0">
                <a:solidFill>
                  <a:schemeClr val="dk1"/>
                </a:solidFill>
              </a:rPr>
              <a:t>配合各校需求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志工在後台請勿翻動反響板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r>
              <a:rPr lang="zh-TW" altLang="en-US" sz="2000" b="1" dirty="0">
                <a:solidFill>
                  <a:schemeClr val="dk1"/>
                </a:solidFill>
              </a:rPr>
              <a:t>。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686DD87-04E4-42B1-9C8B-10CFCA80B300}"/>
              </a:ext>
            </a:extLst>
          </p:cNvPr>
          <p:cNvSpPr/>
          <p:nvPr/>
        </p:nvSpPr>
        <p:spPr>
          <a:xfrm>
            <a:off x="768946" y="786673"/>
            <a:ext cx="7770099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TW" sz="2000" b="1" dirty="0">
                <a:solidFill>
                  <a:srgbClr val="FF0000"/>
                </a:solidFill>
              </a:rPr>
              <a:t>&lt;Q1&gt;</a:t>
            </a:r>
            <a:r>
              <a:rPr lang="zh-TW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若需要家長幫忙搬樂器，不知道是否有人數上限</a:t>
            </a:r>
            <a:r>
              <a:rPr lang="en-US" altLang="zh-TW" sz="2000" b="1" dirty="0">
                <a:solidFill>
                  <a:srgbClr val="FF0000"/>
                </a:solidFill>
                <a:latin typeface="Roboto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dk1"/>
                </a:solidFill>
              </a:rPr>
              <a:t>&lt;A1&gt;</a:t>
            </a:r>
            <a:r>
              <a:rPr lang="zh-TW" altLang="en-US" sz="2000" b="1" dirty="0">
                <a:solidFill>
                  <a:schemeClr val="dk1"/>
                </a:solidFill>
              </a:rPr>
              <a:t> 配合各校需求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家長在後台請勿翻動反響板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r>
              <a:rPr lang="zh-TW" altLang="en-US" sz="2000" b="1" dirty="0">
                <a:solidFill>
                  <a:schemeClr val="dk1"/>
                </a:solidFill>
              </a:rPr>
              <a:t>。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3C10AB3-EEFC-4BE0-AA4F-A71C7ED6C833}"/>
              </a:ext>
            </a:extLst>
          </p:cNvPr>
          <p:cNvSpPr/>
          <p:nvPr/>
        </p:nvSpPr>
        <p:spPr>
          <a:xfrm>
            <a:off x="840632" y="4153992"/>
            <a:ext cx="7698413" cy="7591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&lt;Q4&gt;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觀眾席開放座位的數量？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&lt;A4&gt; </a:t>
            </a:r>
            <a:r>
              <a:rPr lang="zh-TW" altLang="en-US" sz="2000" b="1" dirty="0">
                <a:solidFill>
                  <a:schemeClr val="dk1"/>
                </a:solidFill>
              </a:rPr>
              <a:t>大約</a:t>
            </a:r>
            <a:r>
              <a:rPr lang="en-US" altLang="zh-TW" sz="2000" b="1" dirty="0">
                <a:solidFill>
                  <a:schemeClr val="dk1"/>
                </a:solidFill>
              </a:rPr>
              <a:t>260</a:t>
            </a:r>
            <a:r>
              <a:rPr lang="zh-TW" altLang="en-US" sz="2000" b="1" dirty="0">
                <a:solidFill>
                  <a:schemeClr val="dk1"/>
                </a:solidFill>
              </a:rPr>
              <a:t>個座位。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97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B0D5F3-ED7A-4C3F-8703-B602BCF5368F}"/>
              </a:ext>
            </a:extLst>
          </p:cNvPr>
          <p:cNvSpPr/>
          <p:nvPr/>
        </p:nvSpPr>
        <p:spPr>
          <a:xfrm>
            <a:off x="1075061" y="678994"/>
            <a:ext cx="7237610" cy="183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&lt;Q5&gt;</a:t>
            </a:r>
            <a:r>
              <a:rPr lang="zh-TW" altLang="en-US" sz="2000" b="1" dirty="0">
                <a:solidFill>
                  <a:srgbClr val="FF0000"/>
                </a:solidFill>
              </a:rPr>
              <a:t>比賽結束後是否可以繼續待在休息區休息</a:t>
            </a:r>
            <a:r>
              <a:rPr lang="en-US" altLang="zh-TW" sz="2000" b="1" dirty="0">
                <a:solidFill>
                  <a:srgbClr val="FF0000"/>
                </a:solidFill>
              </a:rPr>
              <a:t>?</a:t>
            </a:r>
            <a:endParaRPr lang="zh-TW" altLang="en-US" sz="2000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&lt;A5&gt; 1.</a:t>
            </a:r>
            <a:r>
              <a:rPr lang="zh-TW" altLang="en-US" sz="2000" b="1" dirty="0">
                <a:solidFill>
                  <a:schemeClr val="dk1"/>
                </a:solidFill>
              </a:rPr>
              <a:t>休息區使用請依照大會分配表。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          2.</a:t>
            </a:r>
            <a:r>
              <a:rPr lang="zh-TW" altLang="en-US" sz="2000" b="1" dirty="0">
                <a:solidFill>
                  <a:schemeClr val="dk1"/>
                </a:solidFill>
              </a:rPr>
              <a:t>若無人使用的休息區</a:t>
            </a:r>
            <a:r>
              <a:rPr lang="zh-TW" altLang="zh-TW" sz="2000" b="1" dirty="0">
                <a:solidFill>
                  <a:schemeClr val="dk1"/>
                </a:solidFill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</a:rPr>
              <a:t>歡迎各校自行運用。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</a:t>
            </a:r>
            <a:r>
              <a:rPr lang="en-US" altLang="zh-TW" sz="2000" b="1" dirty="0">
                <a:solidFill>
                  <a:schemeClr val="dk1"/>
                </a:solidFill>
              </a:rPr>
              <a:t>3.</a:t>
            </a:r>
            <a:r>
              <a:rPr lang="zh-TW" altLang="en-US" sz="2000" b="1" dirty="0">
                <a:solidFill>
                  <a:schemeClr val="dk1"/>
                </a:solidFill>
              </a:rPr>
              <a:t>若比完賽，請儘速離開，勿佔用！      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1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休息區有問題可詢問現場負責單位</a:t>
            </a:r>
            <a:r>
              <a:rPr lang="en-US" altLang="zh-TW" sz="2000" b="1" dirty="0">
                <a:solidFill>
                  <a:schemeClr val="dk1"/>
                </a:solidFill>
              </a:rPr>
              <a:t>:</a:t>
            </a:r>
            <a:r>
              <a:rPr lang="zh-TW" altLang="en-US" sz="2000" b="1" dirty="0">
                <a:solidFill>
                  <a:schemeClr val="dk1"/>
                </a:solidFill>
              </a:rPr>
              <a:t>清水國中主任、老師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9FE5AB-DE31-4D3C-835E-B7AA1E6A0102}"/>
              </a:ext>
            </a:extLst>
          </p:cNvPr>
          <p:cNvSpPr/>
          <p:nvPr/>
        </p:nvSpPr>
        <p:spPr>
          <a:xfrm>
            <a:off x="1068674" y="2608353"/>
            <a:ext cx="7237610" cy="1118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&lt;Q6&gt;</a:t>
            </a:r>
            <a:r>
              <a:rPr lang="zh-TW" altLang="en-US" sz="2000" b="1" dirty="0">
                <a:solidFill>
                  <a:srgbClr val="FF0000"/>
                </a:solidFill>
              </a:rPr>
              <a:t>大會是否可提供借用大型樂器</a:t>
            </a:r>
            <a:r>
              <a:rPr lang="en-US" altLang="zh-TW" sz="2000" b="1" dirty="0">
                <a:solidFill>
                  <a:srgbClr val="FF0000"/>
                </a:solidFill>
              </a:rPr>
              <a:t> ?</a:t>
            </a:r>
            <a:endParaRPr lang="zh-TW" altLang="en-US" sz="2000" dirty="0"/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&lt;A6&gt;</a:t>
            </a:r>
            <a:r>
              <a:rPr lang="zh-TW" altLang="en-US" sz="2000" b="1" dirty="0">
                <a:solidFill>
                  <a:schemeClr val="dk1"/>
                </a:solidFill>
              </a:rPr>
              <a:t>並無提供，請多包涵。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備註</a:t>
            </a:r>
            <a:r>
              <a:rPr lang="en-US" altLang="zh-TW" sz="2000" b="1" dirty="0">
                <a:solidFill>
                  <a:schemeClr val="dk1"/>
                </a:solidFill>
              </a:rPr>
              <a:t>:</a:t>
            </a:r>
            <a:r>
              <a:rPr lang="zh-TW" altLang="en-US" sz="2000" b="1" dirty="0">
                <a:solidFill>
                  <a:schemeClr val="dk1"/>
                </a:solidFill>
              </a:rPr>
              <a:t>大會現場有鋼琴 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每天安排調音師調音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r>
              <a:rPr lang="zh-TW" altLang="en-US" sz="2000" b="1" dirty="0">
                <a:solidFill>
                  <a:schemeClr val="dk1"/>
                </a:solidFill>
              </a:rPr>
              <a:t> 。</a:t>
            </a:r>
            <a:endParaRPr lang="en-US" altLang="zh-TW" sz="20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91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B0D5F3-ED7A-4C3F-8703-B602BCF5368F}"/>
              </a:ext>
            </a:extLst>
          </p:cNvPr>
          <p:cNvSpPr/>
          <p:nvPr/>
        </p:nvSpPr>
        <p:spPr>
          <a:xfrm>
            <a:off x="896815" y="781132"/>
            <a:ext cx="8027375" cy="7591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&lt;Q7&gt;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第</a:t>
            </a:r>
            <a:r>
              <a:rPr lang="en-US" altLang="zh-TW" sz="2000" b="1" dirty="0">
                <a:solidFill>
                  <a:srgbClr val="FF0000"/>
                </a:solidFill>
                <a:latin typeface="Roboto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隊可否進場先放置樂器？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&lt;A7&gt; </a:t>
            </a:r>
            <a:r>
              <a:rPr lang="zh-TW" altLang="en-US" sz="2000" b="1" dirty="0">
                <a:solidFill>
                  <a:schemeClr val="dk1"/>
                </a:solidFill>
              </a:rPr>
              <a:t>依照大會規定，第一隊不行先放置樂器。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9FE5AB-DE31-4D3C-835E-B7AA1E6A0102}"/>
              </a:ext>
            </a:extLst>
          </p:cNvPr>
          <p:cNvSpPr/>
          <p:nvPr/>
        </p:nvSpPr>
        <p:spPr>
          <a:xfrm>
            <a:off x="896815" y="1663387"/>
            <a:ext cx="802737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&lt;Q8&gt;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譜架和椅子數量？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&lt;A8&gt;</a:t>
            </a:r>
            <a:r>
              <a:rPr lang="zh-TW" altLang="en-US" sz="2000" b="1" dirty="0">
                <a:solidFill>
                  <a:schemeClr val="dk1"/>
                </a:solidFill>
              </a:rPr>
              <a:t>港區藝術中心演藝廳椅子及譜架數量充足。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大會現場備有</a:t>
            </a:r>
            <a:r>
              <a:rPr lang="en-US" altLang="zh-TW" sz="2000" b="1" dirty="0">
                <a:solidFill>
                  <a:schemeClr val="dk1"/>
                </a:solidFill>
              </a:rPr>
              <a:t>70</a:t>
            </a:r>
            <a:r>
              <a:rPr lang="zh-TW" altLang="en-US" sz="2000" b="1" dirty="0">
                <a:solidFill>
                  <a:schemeClr val="dk1"/>
                </a:solidFill>
              </a:rPr>
              <a:t>個譜架和椅子，沒用到的，放在舞台兩側的反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2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響板後，請自行增減。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9465E6-2788-4334-9E93-29DC1F3A0FCD}"/>
              </a:ext>
            </a:extLst>
          </p:cNvPr>
          <p:cNvSpPr/>
          <p:nvPr/>
        </p:nvSpPr>
        <p:spPr>
          <a:xfrm>
            <a:off x="896814" y="3254141"/>
            <a:ext cx="8027377" cy="183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&lt;Q9&gt;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預備區或舞台上是否可以倒口水？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&lt;A9&gt;1.</a:t>
            </a:r>
            <a:r>
              <a:rPr lang="zh-TW" altLang="en-US" sz="2000" b="1" dirty="0">
                <a:solidFill>
                  <a:schemeClr val="dk1"/>
                </a:solidFill>
              </a:rPr>
              <a:t>預備區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在室內</a:t>
            </a:r>
            <a:r>
              <a:rPr lang="en-US" altLang="zh-TW" sz="2000" b="1" dirty="0">
                <a:solidFill>
                  <a:schemeClr val="dk1"/>
                </a:solidFill>
              </a:rPr>
              <a:t>)—</a:t>
            </a:r>
            <a:r>
              <a:rPr lang="zh-TW" altLang="en-US" sz="2000" b="1" dirty="0">
                <a:solidFill>
                  <a:schemeClr val="dk1"/>
                </a:solidFill>
              </a:rPr>
              <a:t>不可以調音</a:t>
            </a:r>
            <a:r>
              <a:rPr lang="zh-TW" altLang="zh-TW" sz="1800" b="1" dirty="0"/>
              <a:t>、</a:t>
            </a:r>
            <a:r>
              <a:rPr lang="zh-TW" altLang="en-US" sz="2000" b="1" dirty="0">
                <a:solidFill>
                  <a:schemeClr val="dk1"/>
                </a:solidFill>
              </a:rPr>
              <a:t>不可以倒口水。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</a:t>
            </a:r>
            <a:r>
              <a:rPr lang="en-US" altLang="zh-TW" sz="2000" b="1" dirty="0">
                <a:solidFill>
                  <a:schemeClr val="dk1"/>
                </a:solidFill>
              </a:rPr>
              <a:t>2.</a:t>
            </a:r>
            <a:r>
              <a:rPr lang="zh-TW" altLang="en-US" sz="2000" b="1" dirty="0">
                <a:solidFill>
                  <a:schemeClr val="dk1"/>
                </a:solidFill>
              </a:rPr>
              <a:t>舞台上～因為是木地板請盡量不要倒口水；另，可自備抹布。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</a:t>
            </a:r>
            <a:r>
              <a:rPr lang="en-US" altLang="zh-TW" sz="2000" b="1" dirty="0">
                <a:solidFill>
                  <a:schemeClr val="dk1"/>
                </a:solidFill>
              </a:rPr>
              <a:t>3.</a:t>
            </a:r>
            <a:r>
              <a:rPr lang="zh-TW" altLang="en-US" sz="2000" b="1" dirty="0">
                <a:solidFill>
                  <a:schemeClr val="dk1"/>
                </a:solidFill>
              </a:rPr>
              <a:t>室外休息區～可調音</a:t>
            </a:r>
            <a:r>
              <a:rPr lang="zh-TW" altLang="zh-TW" sz="1800" b="1" dirty="0"/>
              <a:t>、</a:t>
            </a:r>
            <a:r>
              <a:rPr lang="zh-TW" altLang="en-US" sz="2000" b="1" dirty="0">
                <a:solidFill>
                  <a:schemeClr val="dk1"/>
                </a:solidFill>
              </a:rPr>
              <a:t>可倒口水，可自備水桶或到廁所</a:t>
            </a:r>
            <a:r>
              <a:rPr lang="en-US" altLang="zh-TW" sz="2000" b="1" dirty="0">
                <a:solidFill>
                  <a:schemeClr val="dk1"/>
                </a:solidFill>
              </a:rPr>
              <a:t>……</a:t>
            </a:r>
            <a:r>
              <a:rPr lang="zh-TW" altLang="en-US" sz="2000" b="1" dirty="0">
                <a:solidFill>
                  <a:schemeClr val="dk1"/>
                </a:solidFill>
              </a:rPr>
              <a:t>，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 以儘量兼顧衛生為原則。</a:t>
            </a:r>
            <a:endParaRPr lang="en-US" altLang="zh-TW" sz="20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53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9FE5AB-DE31-4D3C-835E-B7AA1E6A0102}"/>
              </a:ext>
            </a:extLst>
          </p:cNvPr>
          <p:cNvSpPr/>
          <p:nvPr/>
        </p:nvSpPr>
        <p:spPr>
          <a:xfrm>
            <a:off x="778591" y="935812"/>
            <a:ext cx="786089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&lt;Q10&gt;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攝影師最早進場時間</a:t>
            </a:r>
            <a:r>
              <a:rPr lang="en-US" altLang="zh-TW" sz="2000" b="1" dirty="0">
                <a:solidFill>
                  <a:srgbClr val="FF0000"/>
                </a:solidFill>
                <a:latin typeface="Roboto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dk1"/>
                </a:solidFill>
              </a:rPr>
              <a:t>&lt;A10&gt;1.</a:t>
            </a:r>
            <a:r>
              <a:rPr lang="zh-TW" altLang="en-US" sz="2000" b="1" dirty="0">
                <a:solidFill>
                  <a:srgbClr val="FF0000"/>
                </a:solidFill>
              </a:rPr>
              <a:t>攝影師</a:t>
            </a:r>
            <a:r>
              <a:rPr lang="zh-TW" altLang="en-US" sz="2000" b="1" u="sng" dirty="0">
                <a:solidFill>
                  <a:srgbClr val="FF0000"/>
                </a:solidFill>
              </a:rPr>
              <a:t>可隨前隊比賽隊伍觀眾進入演藝廳準備，惟須全程配戴攝影證，且不得進入他校攝影區，亦不可攝錄他校的演出</a:t>
            </a:r>
            <a:r>
              <a:rPr lang="zh-TW" altLang="en-US" sz="2000" b="1" dirty="0">
                <a:solidFill>
                  <a:schemeClr val="dk1"/>
                </a:solidFill>
              </a:rPr>
              <a:t>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dk1"/>
                </a:solidFill>
              </a:rPr>
              <a:t>           </a:t>
            </a:r>
            <a:r>
              <a:rPr lang="en-US" altLang="zh-TW" sz="2000" b="1" dirty="0">
                <a:solidFill>
                  <a:schemeClr val="dk1"/>
                </a:solidFill>
              </a:rPr>
              <a:t>2.</a:t>
            </a:r>
            <a:r>
              <a:rPr lang="zh-TW" altLang="en-US" sz="2000" b="1" dirty="0">
                <a:solidFill>
                  <a:schemeClr val="dk1"/>
                </a:solidFill>
              </a:rPr>
              <a:t>攝影師請於前台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報到處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r>
              <a:rPr lang="zh-TW" altLang="en-US" sz="2000" b="1" dirty="0">
                <a:solidFill>
                  <a:schemeClr val="dk1"/>
                </a:solidFill>
              </a:rPr>
              <a:t>換證，才可進入演藝廳</a:t>
            </a:r>
            <a:r>
              <a:rPr lang="zh-TW" altLang="en-US" sz="2000" b="1" u="sng" dirty="0">
                <a:solidFill>
                  <a:schemeClr val="dk1"/>
                </a:solidFill>
              </a:rPr>
              <a:t>各校攝影區</a:t>
            </a:r>
            <a:r>
              <a:rPr lang="zh-TW" altLang="en-US" sz="2000" b="1" dirty="0">
                <a:solidFill>
                  <a:schemeClr val="dk1"/>
                </a:solidFill>
              </a:rPr>
              <a:t>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dk1"/>
                </a:solidFill>
              </a:rPr>
              <a:t>              </a:t>
            </a:r>
            <a:r>
              <a:rPr lang="en-US" altLang="zh-TW" sz="2000" b="1" dirty="0">
                <a:solidFill>
                  <a:schemeClr val="dk1"/>
                </a:solidFill>
              </a:rPr>
              <a:t>(</a:t>
            </a:r>
            <a:r>
              <a:rPr lang="zh-TW" altLang="en-US" sz="2000" b="1" dirty="0">
                <a:solidFill>
                  <a:schemeClr val="dk1"/>
                </a:solidFill>
              </a:rPr>
              <a:t>大會管制各校攝影師數量</a:t>
            </a:r>
            <a:r>
              <a:rPr lang="en-US" altLang="zh-TW" sz="2000" b="1" dirty="0">
                <a:solidFill>
                  <a:schemeClr val="dk1"/>
                </a:solidFill>
              </a:rPr>
              <a:t>/</a:t>
            </a:r>
            <a:r>
              <a:rPr lang="zh-TW" altLang="en-US" sz="2000" b="1" dirty="0">
                <a:solidFill>
                  <a:schemeClr val="dk1"/>
                </a:solidFill>
              </a:rPr>
              <a:t>一校限兩名</a:t>
            </a:r>
            <a:r>
              <a:rPr lang="en-US" altLang="zh-TW" sz="2000" b="1" dirty="0">
                <a:solidFill>
                  <a:schemeClr val="dk1"/>
                </a:solidFill>
              </a:rPr>
              <a:t>)</a:t>
            </a:r>
            <a:endParaRPr lang="zh-TW" altLang="en-US" sz="2000" b="1" dirty="0">
              <a:solidFill>
                <a:schemeClr val="dk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95E2233-ACEA-45E5-A90E-D001698A0E67}"/>
              </a:ext>
            </a:extLst>
          </p:cNvPr>
          <p:cNvSpPr/>
          <p:nvPr/>
        </p:nvSpPr>
        <p:spPr>
          <a:xfrm>
            <a:off x="778591" y="3132885"/>
            <a:ext cx="8082380" cy="183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1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&lt;Q11&gt;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參賽名冊是否需要電子檔，或是可以手寫直接貼學生照片即可？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&lt;A11&gt;</a:t>
            </a:r>
            <a:r>
              <a:rPr lang="zh-TW" altLang="en-US" sz="2000" b="1" dirty="0">
                <a:solidFill>
                  <a:schemeClr val="dk1"/>
                </a:solidFill>
              </a:rPr>
              <a:t>電子檔或手寫皆可，但名冊上一定要有學生照片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如需檢驗參賽者身份，請各校自行備妥身份證明文件，如未帶證</a:t>
            </a:r>
            <a:endParaRPr lang="en-US" altLang="zh-TW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明文件，則須於一小時內向檢驗人員補繳驗證，逾時未驗，則該</a:t>
            </a:r>
            <a:endParaRPr lang="en-US" altLang="zh-TW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團比賽成績不予計分。</a:t>
            </a:r>
            <a:endParaRPr lang="en-US" altLang="zh-TW" sz="20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6489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95E2233-ACEA-45E5-A90E-D001698A0E67}"/>
              </a:ext>
            </a:extLst>
          </p:cNvPr>
          <p:cNvSpPr/>
          <p:nvPr/>
        </p:nvSpPr>
        <p:spPr>
          <a:xfrm>
            <a:off x="730043" y="2746786"/>
            <a:ext cx="7919885" cy="20108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1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&lt;Q13&gt;</a:t>
            </a:r>
            <a:r>
              <a:rPr lang="zh-TW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第一場最晚幾點前要報到</a:t>
            </a:r>
            <a:r>
              <a:rPr lang="zh-TW" altLang="en-US" sz="2000" b="1" dirty="0">
                <a:solidFill>
                  <a:srgbClr val="FF0000"/>
                </a:solidFill>
                <a:latin typeface="Roboto"/>
              </a:rPr>
              <a:t>？</a:t>
            </a:r>
            <a:endParaRPr lang="en-US" altLang="zh-TW" sz="2000" b="1" dirty="0">
              <a:solidFill>
                <a:srgbClr val="FF0000"/>
              </a:solidFill>
              <a:latin typeface="Roboto"/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&lt;A13&gt;</a:t>
            </a:r>
            <a:r>
              <a:rPr lang="zh-TW" altLang="en-US" sz="2000" b="1" dirty="0">
                <a:solidFill>
                  <a:schemeClr val="dk1"/>
                </a:solidFill>
              </a:rPr>
              <a:t>第一場出賽時間</a:t>
            </a:r>
            <a:r>
              <a:rPr lang="en-US" altLang="zh-TW" sz="2000" b="1" dirty="0">
                <a:solidFill>
                  <a:schemeClr val="dk1"/>
                </a:solidFill>
              </a:rPr>
              <a:t>08:30</a:t>
            </a:r>
            <a:r>
              <a:rPr lang="zh-TW" altLang="en-US" sz="2000" b="1" dirty="0">
                <a:solidFill>
                  <a:schemeClr val="dk1"/>
                </a:solidFill>
              </a:rPr>
              <a:t>，最晚</a:t>
            </a:r>
            <a:r>
              <a:rPr lang="en-US" altLang="zh-TW" sz="2000" b="1" dirty="0">
                <a:solidFill>
                  <a:schemeClr val="dk1"/>
                </a:solidFill>
              </a:rPr>
              <a:t>8:00</a:t>
            </a:r>
            <a:r>
              <a:rPr lang="zh-TW" altLang="en-US" sz="2000" b="1" dirty="0">
                <a:solidFill>
                  <a:schemeClr val="dk1"/>
                </a:solidFill>
              </a:rPr>
              <a:t>前完成報到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3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第二場出賽時間</a:t>
            </a:r>
            <a:r>
              <a:rPr lang="en-US" altLang="zh-TW" sz="2000" b="1" dirty="0">
                <a:solidFill>
                  <a:schemeClr val="dk1"/>
                </a:solidFill>
              </a:rPr>
              <a:t>10:30</a:t>
            </a:r>
            <a:r>
              <a:rPr lang="zh-TW" altLang="en-US" sz="2000" b="1" dirty="0">
                <a:solidFill>
                  <a:schemeClr val="dk1"/>
                </a:solidFill>
              </a:rPr>
              <a:t>，最晚</a:t>
            </a:r>
            <a:r>
              <a:rPr lang="en-US" altLang="zh-TW" sz="2000" b="1" dirty="0">
                <a:solidFill>
                  <a:schemeClr val="dk1"/>
                </a:solidFill>
              </a:rPr>
              <a:t>10:00</a:t>
            </a:r>
            <a:r>
              <a:rPr lang="zh-TW" altLang="en-US" sz="2000" b="1" dirty="0">
                <a:solidFill>
                  <a:schemeClr val="dk1"/>
                </a:solidFill>
              </a:rPr>
              <a:t>前完成報到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3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第三場出賽時間</a:t>
            </a:r>
            <a:r>
              <a:rPr lang="en-US" altLang="zh-TW" sz="2000" b="1" dirty="0">
                <a:solidFill>
                  <a:schemeClr val="dk1"/>
                </a:solidFill>
              </a:rPr>
              <a:t>13:30</a:t>
            </a:r>
            <a:r>
              <a:rPr lang="zh-TW" altLang="en-US" sz="2000" b="1" dirty="0">
                <a:solidFill>
                  <a:schemeClr val="dk1"/>
                </a:solidFill>
              </a:rPr>
              <a:t>，最晚</a:t>
            </a:r>
            <a:r>
              <a:rPr lang="en-US" altLang="zh-TW" sz="2000" b="1" dirty="0">
                <a:solidFill>
                  <a:schemeClr val="dk1"/>
                </a:solidFill>
              </a:rPr>
              <a:t>13:00</a:t>
            </a:r>
            <a:r>
              <a:rPr lang="zh-TW" altLang="en-US" sz="2000" b="1" dirty="0">
                <a:solidFill>
                  <a:schemeClr val="dk1"/>
                </a:solidFill>
              </a:rPr>
              <a:t>前完成報到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3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第四場出賽時間</a:t>
            </a:r>
            <a:r>
              <a:rPr lang="en-US" altLang="zh-TW" sz="2000" b="1" dirty="0">
                <a:solidFill>
                  <a:schemeClr val="dk1"/>
                </a:solidFill>
              </a:rPr>
              <a:t>15:00</a:t>
            </a:r>
            <a:r>
              <a:rPr lang="zh-TW" altLang="en-US" sz="2000" b="1" dirty="0">
                <a:solidFill>
                  <a:schemeClr val="dk1"/>
                </a:solidFill>
              </a:rPr>
              <a:t>，最晚</a:t>
            </a:r>
            <a:r>
              <a:rPr lang="en-US" altLang="zh-TW" sz="2000" b="1" dirty="0">
                <a:solidFill>
                  <a:schemeClr val="dk1"/>
                </a:solidFill>
              </a:rPr>
              <a:t>14:30</a:t>
            </a:r>
            <a:r>
              <a:rPr lang="zh-TW" altLang="en-US" sz="2000" b="1" dirty="0">
                <a:solidFill>
                  <a:schemeClr val="dk1"/>
                </a:solidFill>
              </a:rPr>
              <a:t>前完成報到</a:t>
            </a:r>
            <a:r>
              <a:rPr lang="zh-TW" altLang="en-US" sz="2000" b="1" dirty="0">
                <a:solidFill>
                  <a:schemeClr val="dk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感謝配合</a:t>
            </a:r>
            <a:r>
              <a:rPr lang="en-US" altLang="zh-TW" sz="2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endParaRPr lang="en-US" altLang="zh-TW" sz="8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3" y="859142"/>
            <a:ext cx="791988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&lt;Q12&gt;</a:t>
            </a:r>
            <a:r>
              <a:rPr lang="zh-TW" altLang="en-US" sz="2000" b="1" dirty="0">
                <a:solidFill>
                  <a:srgbClr val="FF0000"/>
                </a:solidFill>
              </a:rPr>
              <a:t>是否可以飲食</a:t>
            </a:r>
            <a:r>
              <a:rPr lang="en-US" altLang="zh-TW" sz="2000" b="1" dirty="0">
                <a:solidFill>
                  <a:srgbClr val="FF0000"/>
                </a:solidFill>
              </a:rPr>
              <a:t>?</a:t>
            </a:r>
            <a:endParaRPr lang="en-US" altLang="zh-TW" sz="2000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&lt;A12&gt; 1.</a:t>
            </a:r>
            <a:r>
              <a:rPr lang="zh-TW" altLang="en-US" sz="2000" b="1" dirty="0">
                <a:solidFill>
                  <a:schemeClr val="dk1"/>
                </a:solidFill>
              </a:rPr>
              <a:t>港藝中心室內全面禁止飲食。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3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        </a:t>
            </a:r>
            <a:r>
              <a:rPr lang="zh-TW" altLang="en-US" sz="2000" b="1" dirty="0">
                <a:solidFill>
                  <a:schemeClr val="dk1"/>
                </a:solidFill>
              </a:rPr>
              <a:t>    </a:t>
            </a:r>
            <a:r>
              <a:rPr lang="en-US" altLang="zh-TW" sz="2000" b="1" dirty="0">
                <a:solidFill>
                  <a:schemeClr val="dk1"/>
                </a:solidFill>
              </a:rPr>
              <a:t>2.</a:t>
            </a:r>
            <a:r>
              <a:rPr lang="zh-TW" altLang="en-US" sz="2000" b="1" dirty="0">
                <a:solidFill>
                  <a:schemeClr val="dk1"/>
                </a:solidFill>
              </a:rPr>
              <a:t>港藝中心室外可以飲食</a:t>
            </a:r>
            <a:r>
              <a:rPr lang="zh-TW" altLang="zh-TW" sz="2000" b="1" dirty="0">
                <a:solidFill>
                  <a:schemeClr val="dk1"/>
                </a:solidFill>
              </a:rPr>
              <a:t>， </a:t>
            </a:r>
            <a:r>
              <a:rPr lang="zh-TW" altLang="en-US" sz="2000" b="1" dirty="0">
                <a:solidFill>
                  <a:schemeClr val="dk1"/>
                </a:solidFill>
              </a:rPr>
              <a:t>食用完後垃圾請拿至大會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marL="457200" lvl="1" algn="just">
              <a:spcBef>
                <a:spcPts val="400"/>
              </a:spcBef>
              <a:buClr>
                <a:schemeClr val="dk1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垃圾分類區</a:t>
            </a:r>
            <a:r>
              <a:rPr lang="zh-TW" altLang="zh-TW" sz="2000" b="1" dirty="0">
                <a:solidFill>
                  <a:schemeClr val="dk1"/>
                </a:solidFill>
              </a:rPr>
              <a:t>。</a:t>
            </a:r>
            <a:r>
              <a:rPr lang="zh-TW" altLang="en-US" sz="2000" b="1" dirty="0">
                <a:solidFill>
                  <a:schemeClr val="dk1"/>
                </a:solidFill>
              </a:rPr>
              <a:t>感謝大家共同維護港藝中心環境整潔</a:t>
            </a:r>
            <a:r>
              <a:rPr lang="en-US" altLang="zh-TW" sz="2000" b="1" dirty="0">
                <a:solidFill>
                  <a:schemeClr val="dk1"/>
                </a:solidFill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2961188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2" y="729575"/>
            <a:ext cx="791988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&lt;Q14&gt;</a:t>
            </a:r>
            <a:r>
              <a:rPr lang="zh-TW" altLang="en-US" sz="2000" b="1" dirty="0">
                <a:solidFill>
                  <a:srgbClr val="FF0000"/>
                </a:solidFill>
              </a:rPr>
              <a:t>請問預備區</a:t>
            </a:r>
            <a:r>
              <a:rPr lang="en-US" altLang="zh-TW" sz="2000" b="1" dirty="0">
                <a:solidFill>
                  <a:srgbClr val="FF0000"/>
                </a:solidFill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</a:rPr>
              <a:t>、</a:t>
            </a:r>
            <a:r>
              <a:rPr lang="en-US" altLang="zh-TW" sz="2000" b="1" dirty="0">
                <a:solidFill>
                  <a:srgbClr val="FF0000"/>
                </a:solidFill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</a:rPr>
              <a:t>、</a:t>
            </a:r>
            <a:r>
              <a:rPr lang="en-US" altLang="zh-TW" sz="2000" b="1" dirty="0">
                <a:solidFill>
                  <a:srgbClr val="FF0000"/>
                </a:solidFill>
              </a:rPr>
              <a:t>3</a:t>
            </a:r>
            <a:r>
              <a:rPr lang="zh-TW" altLang="en-US" sz="2000" b="1" dirty="0">
                <a:solidFill>
                  <a:srgbClr val="FF0000"/>
                </a:solidFill>
              </a:rPr>
              <a:t>會按照順序前進嗎</a:t>
            </a:r>
            <a:r>
              <a:rPr lang="en-US" altLang="zh-TW" sz="2000" b="1" dirty="0">
                <a:solidFill>
                  <a:srgbClr val="FF0000"/>
                </a:solidFill>
              </a:rPr>
              <a:t>? 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&lt;A14&gt;1.</a:t>
            </a:r>
            <a:r>
              <a:rPr lang="zh-TW" altLang="en-US" sz="2000" b="1" dirty="0">
                <a:solidFill>
                  <a:schemeClr val="dk1"/>
                </a:solidFill>
              </a:rPr>
              <a:t>會依順序前進！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           2.</a:t>
            </a:r>
            <a:r>
              <a:rPr lang="zh-TW" altLang="en-US" sz="2000" b="1" dirty="0">
                <a:solidFill>
                  <a:schemeClr val="dk1"/>
                </a:solidFill>
              </a:rPr>
              <a:t>請各隊控制擺放椅子及譜架</a:t>
            </a:r>
            <a:r>
              <a:rPr lang="en-US" altLang="zh-TW" sz="2000" b="1" dirty="0">
                <a:solidFill>
                  <a:schemeClr val="dk1"/>
                </a:solidFill>
              </a:rPr>
              <a:t>…</a:t>
            </a:r>
            <a:r>
              <a:rPr lang="zh-TW" altLang="en-US" sz="2000" b="1" dirty="0">
                <a:solidFill>
                  <a:schemeClr val="dk1"/>
                </a:solidFill>
              </a:rPr>
              <a:t>的時間，以免延誤比賽時間，    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              亦可縮短各隊在預備區的等候時間。</a:t>
            </a:r>
            <a:r>
              <a:rPr lang="en-US" altLang="zh-TW" sz="2000" b="1" dirty="0">
                <a:solidFill>
                  <a:schemeClr val="dk1"/>
                </a:solidFill>
              </a:rPr>
              <a:t> </a:t>
            </a:r>
            <a:endParaRPr lang="en-US" altLang="zh-TW" sz="2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68946" y="2364118"/>
            <a:ext cx="7919885" cy="1118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&lt;Q15&gt;</a:t>
            </a:r>
            <a:r>
              <a:rPr lang="zh-TW" altLang="en-US" sz="2000" b="1" dirty="0">
                <a:solidFill>
                  <a:srgbClr val="FF0000"/>
                </a:solidFill>
              </a:rPr>
              <a:t>請問鋼琴搬動，是由參賽學校派員或主辦單位搬動呢?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/>
              <a:t> </a:t>
            </a:r>
            <a:r>
              <a:rPr lang="en-US" altLang="zh-TW" sz="2000" b="1" dirty="0">
                <a:solidFill>
                  <a:schemeClr val="dk1"/>
                </a:solidFill>
              </a:rPr>
              <a:t>&lt;A15&gt;1.</a:t>
            </a:r>
            <a:r>
              <a:rPr lang="zh-TW" altLang="en-US" sz="2000" b="1" dirty="0"/>
              <a:t>由主辦單位及港藝人員協助搬動。</a:t>
            </a:r>
            <a:endParaRPr lang="en-US" altLang="zh-TW" sz="2000" b="1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/>
              <a:t>            </a:t>
            </a:r>
            <a:r>
              <a:rPr lang="en-US" altLang="zh-TW" sz="2000" b="1" dirty="0"/>
              <a:t>2.</a:t>
            </a:r>
            <a:r>
              <a:rPr lang="zh-TW" altLang="en-US" sz="2000" b="1" dirty="0"/>
              <a:t>比賽前會請參賽學校確認鋼琴位置。</a:t>
            </a:r>
            <a:endParaRPr lang="en-US" altLang="zh-TW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2" y="3610664"/>
            <a:ext cx="791988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&lt;Q16&gt;</a:t>
            </a:r>
            <a:r>
              <a:rPr lang="zh-TW" altLang="en-US" sz="2000" b="1" dirty="0">
                <a:solidFill>
                  <a:srgbClr val="FF0000"/>
                </a:solidFill>
              </a:rPr>
              <a:t>若遇雨，能否調整休息區、檢錄區或預備區的位置。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tx1"/>
                </a:solidFill>
              </a:rPr>
              <a:t>&lt;A16&gt;1.</a:t>
            </a:r>
            <a:r>
              <a:rPr lang="zh-TW" altLang="en-US" sz="2000" b="1" dirty="0">
                <a:solidFill>
                  <a:schemeClr val="tx1"/>
                </a:solidFill>
              </a:rPr>
              <a:t>戶外場地視現場狀況處理，必要時加設帳篷因應。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tx1"/>
                </a:solidFill>
              </a:rPr>
              <a:t>           </a:t>
            </a:r>
            <a:r>
              <a:rPr lang="en-US" altLang="zh-TW" sz="2000" b="1" dirty="0">
                <a:solidFill>
                  <a:schemeClr val="tx1"/>
                </a:solidFill>
              </a:rPr>
              <a:t>2.</a:t>
            </a:r>
            <a:r>
              <a:rPr lang="zh-TW" altLang="en-US" sz="2000" b="1" dirty="0">
                <a:solidFill>
                  <a:schemeClr val="tx1"/>
                </a:solidFill>
              </a:rPr>
              <a:t>請各隊自行準備樂器保護套之類的防護用具。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tx1"/>
                </a:solidFill>
              </a:rPr>
              <a:t>           </a:t>
            </a:r>
            <a:r>
              <a:rPr lang="en-US" altLang="zh-TW" sz="2000" b="1" dirty="0">
                <a:solidFill>
                  <a:schemeClr val="tx1"/>
                </a:solidFill>
              </a:rPr>
              <a:t>3.</a:t>
            </a:r>
            <a:r>
              <a:rPr lang="zh-TW" altLang="en-US" sz="2000" b="1" dirty="0">
                <a:solidFill>
                  <a:schemeClr val="tx1"/>
                </a:solidFill>
              </a:rPr>
              <a:t>預備區的位置本來就在室內。 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94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491927" y="1148869"/>
            <a:ext cx="8114736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&lt;Q17&gt;</a:t>
            </a:r>
            <a:r>
              <a:rPr lang="zh-TW" altLang="en-US" sz="2000" b="1" dirty="0">
                <a:solidFill>
                  <a:srgbClr val="FF0000"/>
                </a:solidFill>
              </a:rPr>
              <a:t>請問可以安排大型樂器下樂器的時間和樂器預備區調音的大概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rgbClr val="FF0000"/>
                </a:solidFill>
              </a:rPr>
              <a:t>           時間嗎</a:t>
            </a:r>
            <a:r>
              <a:rPr lang="en-US" altLang="zh-TW" sz="2000" b="1" dirty="0">
                <a:solidFill>
                  <a:srgbClr val="FF0000"/>
                </a:solidFill>
              </a:rPr>
              <a:t>?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rgbClr val="FF0000"/>
                </a:solidFill>
              </a:rPr>
              <a:t>           （為避免久等，是否可以安排大概時間，場內</a:t>
            </a:r>
            <a:r>
              <a:rPr lang="en-US" altLang="zh-TW" sz="2000" b="1" dirty="0">
                <a:solidFill>
                  <a:srgbClr val="FF0000"/>
                </a:solidFill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</a:rPr>
              <a:t>組和場外</a:t>
            </a:r>
            <a:r>
              <a:rPr lang="en-US" altLang="zh-TW" sz="2000" b="1" dirty="0">
                <a:solidFill>
                  <a:srgbClr val="FF0000"/>
                </a:solidFill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</a:rPr>
              <a:t>組</a:t>
            </a:r>
            <a:r>
              <a:rPr lang="en-US" altLang="zh-TW" sz="2000" b="1" dirty="0">
                <a:solidFill>
                  <a:srgbClr val="FF0000"/>
                </a:solidFill>
              </a:rPr>
              <a:t>?</a:t>
            </a:r>
            <a:r>
              <a:rPr lang="zh-TW" altLang="en-US" sz="2000" b="1" dirty="0">
                <a:solidFill>
                  <a:srgbClr val="FF0000"/>
                </a:solidFill>
              </a:rPr>
              <a:t>）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tx1"/>
                </a:solidFill>
              </a:rPr>
              <a:t>&lt;A17&gt;1.</a:t>
            </a:r>
            <a:r>
              <a:rPr lang="zh-TW" altLang="en-US" sz="2000" b="1" dirty="0">
                <a:solidFill>
                  <a:schemeClr val="tx1"/>
                </a:solidFill>
              </a:rPr>
              <a:t>因場地空間有限，每場次第一組安排於室內等待，第</a:t>
            </a:r>
            <a:r>
              <a:rPr lang="en-US" altLang="zh-TW" sz="2000" b="1" dirty="0">
                <a:solidFill>
                  <a:schemeClr val="tx1"/>
                </a:solidFill>
              </a:rPr>
              <a:t>2</a:t>
            </a:r>
            <a:r>
              <a:rPr lang="zh-TW" altLang="en-US" sz="2000" b="1" dirty="0">
                <a:solidFill>
                  <a:schemeClr val="tx1"/>
                </a:solidFill>
              </a:rPr>
              <a:t>、</a:t>
            </a:r>
            <a:r>
              <a:rPr lang="en-US" altLang="zh-TW" sz="2000" b="1" dirty="0">
                <a:solidFill>
                  <a:schemeClr val="tx1"/>
                </a:solidFill>
              </a:rPr>
              <a:t>3</a:t>
            </a:r>
            <a:r>
              <a:rPr lang="zh-TW" altLang="en-US" sz="2000" b="1" dirty="0">
                <a:solidFill>
                  <a:schemeClr val="tx1"/>
                </a:solidFill>
              </a:rPr>
              <a:t>組  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tx1"/>
                </a:solidFill>
              </a:rPr>
              <a:t>              比賽隊伍則於戶外大型樂器準備區等待。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tx1"/>
                </a:solidFill>
              </a:rPr>
              <a:t>           </a:t>
            </a:r>
            <a:r>
              <a:rPr lang="en-US" altLang="zh-TW" sz="2000" b="1" dirty="0">
                <a:solidFill>
                  <a:schemeClr val="tx1"/>
                </a:solidFill>
              </a:rPr>
              <a:t>2.</a:t>
            </a:r>
            <a:r>
              <a:rPr lang="zh-TW" altLang="en-US" sz="2000" b="1" dirty="0">
                <a:solidFill>
                  <a:schemeClr val="tx1"/>
                </a:solidFill>
              </a:rPr>
              <a:t>等候時間視比賽節奏而定，原則上，一隊上場是</a:t>
            </a:r>
            <a:r>
              <a:rPr lang="en-US" altLang="zh-TW" sz="2000" b="1" dirty="0">
                <a:solidFill>
                  <a:schemeClr val="tx1"/>
                </a:solidFill>
              </a:rPr>
              <a:t>20</a:t>
            </a:r>
            <a:r>
              <a:rPr lang="zh-TW" altLang="en-US" sz="2000" b="1" dirty="0">
                <a:solidFill>
                  <a:schemeClr val="tx1"/>
                </a:solidFill>
              </a:rPr>
              <a:t>分鐘，請    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tx1"/>
                </a:solidFill>
              </a:rPr>
              <a:t>              大家掌握擺放樂器、譜架</a:t>
            </a:r>
            <a:r>
              <a:rPr lang="en-US" altLang="zh-TW" sz="2000" b="1" dirty="0">
                <a:solidFill>
                  <a:schemeClr val="tx1"/>
                </a:solidFill>
              </a:rPr>
              <a:t>…</a:t>
            </a:r>
            <a:r>
              <a:rPr lang="zh-TW" altLang="en-US" sz="2000" b="1" dirty="0">
                <a:solidFill>
                  <a:schemeClr val="tx1"/>
                </a:solidFill>
              </a:rPr>
              <a:t>的時間。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>
              <a:buClr>
                <a:srgbClr val="FFFFFF"/>
              </a:buClr>
              <a:buSzPts val="4499"/>
            </a:pPr>
            <a:r>
              <a:rPr lang="en-US" altLang="zh-TW" sz="2000" b="1" dirty="0">
                <a:solidFill>
                  <a:srgbClr val="FF0000"/>
                </a:solidFill>
              </a:rPr>
              <a:t>           3.</a:t>
            </a:r>
            <a:r>
              <a:rPr lang="zh-TW" altLang="en-US" sz="2000" b="1" dirty="0">
                <a:solidFill>
                  <a:srgbClr val="FF0000"/>
                </a:solidFill>
              </a:rPr>
              <a:t>大型樂器準備區：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>
              <a:buClr>
                <a:srgbClr val="FFFFFF"/>
              </a:buClr>
              <a:buSzPts val="4499"/>
            </a:pPr>
            <a:r>
              <a:rPr lang="zh-TW" altLang="en-US" sz="2000" b="1" dirty="0">
                <a:solidFill>
                  <a:srgbClr val="FF0000"/>
                </a:solidFill>
              </a:rPr>
              <a:t>              西樂不調音不練習！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>
              <a:buClr>
                <a:srgbClr val="FFFFFF"/>
              </a:buClr>
              <a:buSzPts val="4499"/>
            </a:pPr>
            <a:r>
              <a:rPr lang="zh-TW" altLang="en-US" sz="2000" b="1" dirty="0">
                <a:solidFill>
                  <a:srgbClr val="FF0000"/>
                </a:solidFill>
              </a:rPr>
              <a:t>              國樂可調音不練習！</a:t>
            </a:r>
            <a:endParaRPr lang="en-US" altLang="zh-TW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9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2" y="729575"/>
            <a:ext cx="7919885" cy="759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&lt;Q18&gt;</a:t>
            </a:r>
            <a:r>
              <a:rPr lang="zh-TW" altLang="en-US" sz="2000" b="1" dirty="0">
                <a:solidFill>
                  <a:srgbClr val="FF0000"/>
                </a:solidFill>
              </a:rPr>
              <a:t>請問出賽服裝有規定嗎？</a:t>
            </a:r>
            <a:r>
              <a:rPr lang="en-US" altLang="zh-TW" sz="2000" b="1" dirty="0">
                <a:solidFill>
                  <a:srgbClr val="FF0000"/>
                </a:solidFill>
              </a:rPr>
              <a:t> 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&lt;A18&gt;</a:t>
            </a:r>
            <a:r>
              <a:rPr lang="zh-TW" altLang="en-US" sz="2000" b="1" dirty="0">
                <a:solidFill>
                  <a:schemeClr val="dk1"/>
                </a:solidFill>
              </a:rPr>
              <a:t>請自行決定。</a:t>
            </a:r>
            <a:endParaRPr lang="en-US" altLang="zh-TW" sz="2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2" y="1569499"/>
            <a:ext cx="7919885" cy="1118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&lt;Q19&gt;</a:t>
            </a:r>
            <a:r>
              <a:rPr lang="zh-TW" altLang="en-US" sz="2000" b="1" dirty="0">
                <a:solidFill>
                  <a:srgbClr val="FF0000"/>
                </a:solidFill>
              </a:rPr>
              <a:t>大提琴算大型樂器嗎？古箏是嗎？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&lt;A19&gt;</a:t>
            </a:r>
            <a:r>
              <a:rPr lang="zh-TW" altLang="en-US" sz="2000" b="1" dirty="0">
                <a:solidFill>
                  <a:schemeClr val="dk1"/>
                </a:solidFill>
              </a:rPr>
              <a:t>大提琴及低音大提琴皆不算大型樂器。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　　　古箏算大型樂器，可至大型樂器準備區調音。</a:t>
            </a:r>
            <a:endParaRPr lang="en-US" altLang="zh-TW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16721" y="2765931"/>
            <a:ext cx="7919885" cy="759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&lt;Q20&gt;</a:t>
            </a:r>
            <a:r>
              <a:rPr lang="zh-TW" altLang="en-US" sz="2000" b="1" dirty="0">
                <a:solidFill>
                  <a:srgbClr val="FF0000"/>
                </a:solidFill>
              </a:rPr>
              <a:t>計時布幕的位置是否可以調整，避免擋住比賽選手？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tx1"/>
                </a:solidFill>
              </a:rPr>
              <a:t>&lt;A20&gt;</a:t>
            </a:r>
            <a:r>
              <a:rPr lang="zh-TW" altLang="en-US" sz="2000" b="1" dirty="0">
                <a:solidFill>
                  <a:schemeClr val="tx1"/>
                </a:solidFill>
              </a:rPr>
              <a:t>配合辦理。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4E7A661-0F03-48CC-AE18-7D317A2B89E7}"/>
              </a:ext>
            </a:extLst>
          </p:cNvPr>
          <p:cNvSpPr/>
          <p:nvPr/>
        </p:nvSpPr>
        <p:spPr>
          <a:xfrm>
            <a:off x="716720" y="3629606"/>
            <a:ext cx="7919885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&lt;Q21&gt;</a:t>
            </a:r>
            <a:r>
              <a:rPr lang="zh-TW" altLang="en-US" sz="2000" b="1" dirty="0">
                <a:solidFill>
                  <a:srgbClr val="FF0000"/>
                </a:solidFill>
              </a:rPr>
              <a:t>檢錄所需資料？</a:t>
            </a: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&lt;A21&gt;1.</a:t>
            </a:r>
            <a:r>
              <a:rPr lang="zh-TW" altLang="en-US" sz="2000" b="1" dirty="0">
                <a:solidFill>
                  <a:schemeClr val="tx1"/>
                </a:solidFill>
              </a:rPr>
              <a:t>參賽隊伍應攜帶完成學校用印且附有照片之參賽者名冊。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/>
              <a:t>           </a:t>
            </a:r>
            <a:r>
              <a:rPr lang="en-US" altLang="zh-TW" sz="2000" b="1" dirty="0"/>
              <a:t>2.</a:t>
            </a:r>
            <a:r>
              <a:rPr lang="zh-TW" altLang="en-US" sz="2000" b="1" dirty="0"/>
              <a:t>建議參賽人員備妥身份證明文件，如：學生證</a:t>
            </a:r>
            <a:r>
              <a:rPr lang="en-US" altLang="zh-TW" sz="2000" b="1" dirty="0"/>
              <a:t>……</a:t>
            </a:r>
            <a:r>
              <a:rPr lang="zh-TW" altLang="en-US" sz="2000" b="1" dirty="0"/>
              <a:t>。</a:t>
            </a:r>
            <a:endParaRPr lang="en-US" altLang="zh-TW" sz="2000" b="1" dirty="0"/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/>
              <a:t>           </a:t>
            </a:r>
            <a:r>
              <a:rPr lang="en-US" altLang="zh-TW" sz="2000" b="1" dirty="0"/>
              <a:t>3.</a:t>
            </a:r>
            <a:r>
              <a:rPr lang="zh-TW" altLang="en-US" sz="2000" b="1" dirty="0"/>
              <a:t>其餘說明請自行參考秩序冊。</a:t>
            </a:r>
            <a:endParaRPr lang="en-US" altLang="zh-TW" sz="2000" b="1" dirty="0"/>
          </a:p>
        </p:txBody>
      </p:sp>
    </p:spTree>
    <p:extLst>
      <p:ext uri="{BB962C8B-B14F-4D97-AF65-F5344CB8AC3E}">
        <p14:creationId xmlns:p14="http://schemas.microsoft.com/office/powerpoint/2010/main" val="1953428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2" y="729575"/>
            <a:ext cx="791988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&lt;Q22&gt;</a:t>
            </a:r>
            <a:r>
              <a:rPr lang="zh-TW" altLang="en-US" sz="2000" b="1" dirty="0">
                <a:solidFill>
                  <a:srgbClr val="FF0000"/>
                </a:solidFill>
              </a:rPr>
              <a:t>樂器車需要通行證嗎？</a:t>
            </a:r>
            <a:r>
              <a:rPr lang="en-US" altLang="zh-TW" sz="2000" b="1" dirty="0">
                <a:solidFill>
                  <a:srgbClr val="FF0000"/>
                </a:solidFill>
              </a:rPr>
              <a:t> </a:t>
            </a: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&lt;A22&gt;</a:t>
            </a:r>
            <a:r>
              <a:rPr lang="zh-TW" altLang="en-US" sz="2000" b="1" dirty="0">
                <a:solidFill>
                  <a:schemeClr val="dk1"/>
                </a:solidFill>
              </a:rPr>
              <a:t>不用。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　　　另，大型樂器準備區空間有限，人員及樂器車的進出，請各校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　　　掌握時間，並配合現場交管人員的指揮進出。</a:t>
            </a:r>
            <a:endParaRPr lang="en-US" altLang="zh-TW" sz="2000" b="1" dirty="0">
              <a:solidFill>
                <a:schemeClr val="dk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12976" y="2364118"/>
            <a:ext cx="7919885" cy="1118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&lt;Q23&gt;</a:t>
            </a:r>
            <a:r>
              <a:rPr lang="zh-TW" altLang="en-US" sz="2000" b="1" dirty="0">
                <a:solidFill>
                  <a:srgbClr val="FF0000"/>
                </a:solidFill>
              </a:rPr>
              <a:t>大提琴、古箏算大型樂器嗎？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&lt;A23&gt;1.</a:t>
            </a:r>
            <a:r>
              <a:rPr lang="zh-TW" altLang="en-US" sz="2000" b="1" dirty="0">
                <a:solidFill>
                  <a:schemeClr val="dk1"/>
                </a:solidFill>
              </a:rPr>
              <a:t>大提琴及低音大提琴皆不算大型樂器。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　　　</a:t>
            </a:r>
            <a:r>
              <a:rPr lang="en-US" altLang="zh-TW" sz="2000" b="1" dirty="0">
                <a:solidFill>
                  <a:schemeClr val="dk1"/>
                </a:solidFill>
              </a:rPr>
              <a:t>2.</a:t>
            </a:r>
            <a:r>
              <a:rPr lang="zh-TW" altLang="en-US" sz="2000" b="1" dirty="0">
                <a:solidFill>
                  <a:schemeClr val="dk1"/>
                </a:solidFill>
              </a:rPr>
              <a:t>古箏算大型樂器，可至大型樂器準備區調音。</a:t>
            </a:r>
            <a:endParaRPr lang="en-US" altLang="zh-TW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12976" y="3641225"/>
            <a:ext cx="7919885" cy="759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&lt;Q24&gt;</a:t>
            </a:r>
            <a:r>
              <a:rPr lang="zh-TW" altLang="en-US" sz="2000" b="1" dirty="0">
                <a:solidFill>
                  <a:srgbClr val="FF0000"/>
                </a:solidFill>
              </a:rPr>
              <a:t>搬進舞台的椅子、指揮台，撤場時需自行搬走嗎？？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tx1"/>
                </a:solidFill>
              </a:rPr>
              <a:t>&lt;A24&gt;</a:t>
            </a:r>
            <a:r>
              <a:rPr lang="zh-TW" altLang="en-US" sz="2000" b="1" dirty="0">
                <a:solidFill>
                  <a:schemeClr val="tx1"/>
                </a:solidFill>
              </a:rPr>
              <a:t>椅子、指揮臺、譜架須自行移入，演奏結束不需搬走。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24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2" y="729575"/>
            <a:ext cx="7919885" cy="759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&lt;Q25&gt;</a:t>
            </a:r>
            <a:r>
              <a:rPr lang="zh-TW" altLang="en-US" sz="2000" b="1" dirty="0">
                <a:solidFill>
                  <a:srgbClr val="FF0000"/>
                </a:solidFill>
              </a:rPr>
              <a:t>個人物品可放置於哪裡？</a:t>
            </a: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tx1"/>
                </a:solidFill>
              </a:rPr>
              <a:t>&lt;A25&gt;</a:t>
            </a:r>
            <a:r>
              <a:rPr lang="zh-TW" altLang="en-US" sz="2000" b="1" dirty="0">
                <a:solidFill>
                  <a:schemeClr val="tx1"/>
                </a:solidFill>
              </a:rPr>
              <a:t>個人物品可放置於休息區，惟須自負保管之責。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2" y="1645972"/>
            <a:ext cx="7919885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&lt;Q26&gt;</a:t>
            </a:r>
            <a:r>
              <a:rPr lang="zh-TW" altLang="en-US" sz="2000" b="1" dirty="0">
                <a:solidFill>
                  <a:srgbClr val="FF0000"/>
                </a:solidFill>
              </a:rPr>
              <a:t>學生可從後台進場嗎？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&lt;A26&gt;</a:t>
            </a:r>
            <a:r>
              <a:rPr lang="zh-TW" altLang="en-US" sz="2000" b="1" dirty="0">
                <a:solidFill>
                  <a:schemeClr val="dk1"/>
                </a:solidFill>
              </a:rPr>
              <a:t>協助大型樂器進場的學生，可在大型樂器準備區等待經後台進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　　　場，惟不論從前台或後台進場，皆先須至前台檢錄，手上有檢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　　　錄章的方可進入比賽。</a:t>
            </a:r>
            <a:endParaRPr lang="en-US" altLang="zh-TW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19664" y="3310746"/>
            <a:ext cx="7919885" cy="1118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&lt;Q27&gt;</a:t>
            </a:r>
            <a:r>
              <a:rPr lang="zh-TW" altLang="en-US" sz="2000" b="1" dirty="0">
                <a:solidFill>
                  <a:srgbClr val="FF0000"/>
                </a:solidFill>
              </a:rPr>
              <a:t>若參加２種不同類別的賽事，第一場比賽結束後，大型樂器是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rgbClr val="FF0000"/>
                </a:solidFill>
              </a:rPr>
              <a:t>　　　否可暫放大型樂器準備區？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tx1"/>
                </a:solidFill>
              </a:rPr>
              <a:t>&lt;A27&gt;</a:t>
            </a:r>
            <a:r>
              <a:rPr lang="zh-TW" altLang="en-US" sz="2000" b="1" dirty="0">
                <a:solidFill>
                  <a:schemeClr val="tx1"/>
                </a:solidFill>
              </a:rPr>
              <a:t>可以，但須自負保管之責。。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80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eacbb1283_0_0"/>
          <p:cNvSpPr/>
          <p:nvPr/>
        </p:nvSpPr>
        <p:spPr>
          <a:xfrm>
            <a:off x="858838" y="103188"/>
            <a:ext cx="184200" cy="184200"/>
          </a:xfrm>
          <a:prstGeom prst="ellipse">
            <a:avLst/>
          </a:prstGeom>
          <a:solidFill>
            <a:srgbClr val="FBE22D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17eacbb1283_0_0"/>
          <p:cNvSpPr/>
          <p:nvPr/>
        </p:nvSpPr>
        <p:spPr>
          <a:xfrm>
            <a:off x="-106363" y="242888"/>
            <a:ext cx="263400" cy="260400"/>
          </a:xfrm>
          <a:prstGeom prst="ellipse">
            <a:avLst/>
          </a:prstGeom>
          <a:solidFill>
            <a:srgbClr val="A9D25A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7eacbb1283_0_0"/>
          <p:cNvSpPr/>
          <p:nvPr/>
        </p:nvSpPr>
        <p:spPr>
          <a:xfrm>
            <a:off x="157163" y="414338"/>
            <a:ext cx="263400" cy="260400"/>
          </a:xfrm>
          <a:prstGeom prst="ellipse">
            <a:avLst/>
          </a:prstGeom>
          <a:solidFill>
            <a:srgbClr val="98D2E3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17eacbb1283_0_0"/>
          <p:cNvSpPr/>
          <p:nvPr/>
        </p:nvSpPr>
        <p:spPr>
          <a:xfrm>
            <a:off x="336550" y="225425"/>
            <a:ext cx="458700" cy="450900"/>
          </a:xfrm>
          <a:prstGeom prst="ellipse">
            <a:avLst/>
          </a:prstGeom>
          <a:solidFill>
            <a:srgbClr val="FF0000">
              <a:alpha val="796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17eacbb1283_0_0"/>
          <p:cNvSpPr txBox="1"/>
          <p:nvPr/>
        </p:nvSpPr>
        <p:spPr>
          <a:xfrm>
            <a:off x="25337" y="1935931"/>
            <a:ext cx="2895911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感謝</a:t>
            </a: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清水國中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教職員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辦理休息區</a:t>
            </a:r>
            <a:endParaRPr lang="en-US" altLang="zh-TW"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zh-TW" altLang="en-US" sz="26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管理＆協調</a:t>
            </a:r>
            <a:endParaRPr sz="2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A0DF177-C446-2F34-15F6-E32CB20DF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604" y="674738"/>
            <a:ext cx="6281233" cy="4013009"/>
          </a:xfrm>
          <a:prstGeom prst="round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077A6F7-ED2E-5200-E68F-C3781716F7C8}"/>
              </a:ext>
            </a:extLst>
          </p:cNvPr>
          <p:cNvSpPr txBox="1"/>
          <p:nvPr/>
        </p:nvSpPr>
        <p:spPr>
          <a:xfrm>
            <a:off x="7288632" y="2320637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b="1" dirty="0">
                <a:solidFill>
                  <a:schemeClr val="bg1"/>
                </a:solidFill>
              </a:rPr>
              <a:t>清水國中</a:t>
            </a:r>
            <a:endParaRPr kumimoji="1"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kumimoji="1" lang="zh-TW" altLang="en-US" sz="2000" b="1" dirty="0">
                <a:solidFill>
                  <a:schemeClr val="bg1"/>
                </a:solidFill>
              </a:rPr>
              <a:t>教師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992A92E-F7EB-7E4E-35CC-25EB2C81BA02}"/>
              </a:ext>
            </a:extLst>
          </p:cNvPr>
          <p:cNvSpPr txBox="1"/>
          <p:nvPr/>
        </p:nvSpPr>
        <p:spPr>
          <a:xfrm>
            <a:off x="2990620" y="250528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b="1" dirty="0">
                <a:solidFill>
                  <a:schemeClr val="bg1"/>
                </a:solidFill>
              </a:rPr>
              <a:t>清水國小</a:t>
            </a:r>
            <a:endParaRPr kumimoji="1"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kumimoji="1" lang="zh-TW" altLang="en-US" sz="2000" b="1" dirty="0">
                <a:solidFill>
                  <a:schemeClr val="bg1"/>
                </a:solidFill>
              </a:rPr>
              <a:t>志工</a:t>
            </a:r>
          </a:p>
        </p:txBody>
      </p:sp>
    </p:spTree>
    <p:extLst>
      <p:ext uri="{BB962C8B-B14F-4D97-AF65-F5344CB8AC3E}">
        <p14:creationId xmlns:p14="http://schemas.microsoft.com/office/powerpoint/2010/main" val="299310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2" y="729575"/>
            <a:ext cx="7919885" cy="1118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&lt;Q28&gt;</a:t>
            </a:r>
            <a:r>
              <a:rPr lang="zh-TW" altLang="en-US" sz="2000" b="1" dirty="0">
                <a:solidFill>
                  <a:srgbClr val="FF0000"/>
                </a:solidFill>
              </a:rPr>
              <a:t>參賽相關訊息是否有調整或更新？</a:t>
            </a: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tx1"/>
                </a:solidFill>
              </a:rPr>
              <a:t>&lt;A28&gt;</a:t>
            </a:r>
            <a:r>
              <a:rPr lang="zh-TW" altLang="en-US" sz="2000" b="1" dirty="0">
                <a:solidFill>
                  <a:schemeClr val="tx1"/>
                </a:solidFill>
              </a:rPr>
              <a:t>一切以臺中市音樂比賽網站公告的資訊為準，請隨時留意。若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tx1"/>
                </a:solidFill>
              </a:rPr>
              <a:t>           有問題，可與承辦學校聯繫、確認。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9237" y="1953749"/>
            <a:ext cx="7919885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&lt;Q29&gt;</a:t>
            </a:r>
            <a:r>
              <a:rPr lang="zh-TW" altLang="en-US" sz="2000" b="1" dirty="0">
                <a:solidFill>
                  <a:srgbClr val="FF0000"/>
                </a:solidFill>
              </a:rPr>
              <a:t>學生可從後台進場嗎？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dk1"/>
                </a:solidFill>
              </a:rPr>
              <a:t>&lt;A29&gt;</a:t>
            </a:r>
            <a:r>
              <a:rPr lang="zh-TW" altLang="en-US" sz="2000" b="1" dirty="0">
                <a:solidFill>
                  <a:schemeClr val="dk1"/>
                </a:solidFill>
              </a:rPr>
              <a:t>協助大型樂器進場的學生，可在大型樂器準備區等待經後台進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　　　場，惟不論從前台或後台進場，皆先須至前台檢錄，手上有檢</a:t>
            </a:r>
            <a:endParaRPr lang="en-US" altLang="zh-TW" sz="2000" b="1" dirty="0">
              <a:solidFill>
                <a:schemeClr val="dk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dk1"/>
                </a:solidFill>
              </a:rPr>
              <a:t>　　　錄章的方可進入比賽。</a:t>
            </a:r>
            <a:endParaRPr lang="en-US" altLang="zh-TW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30041" y="3588292"/>
            <a:ext cx="7919885" cy="1118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&lt;Q30&gt;</a:t>
            </a:r>
            <a:r>
              <a:rPr lang="zh-TW" altLang="en-US" sz="2000" b="1" dirty="0">
                <a:solidFill>
                  <a:srgbClr val="FF0000"/>
                </a:solidFill>
              </a:rPr>
              <a:t>若參加２種不同類別的賽事，第一場比賽結束後，大型樂器是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rgbClr val="FF0000"/>
                </a:solidFill>
              </a:rPr>
              <a:t>　　　否可暫放大型樂器準備區？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lvl="0"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tx1"/>
                </a:solidFill>
              </a:rPr>
              <a:t>&lt;A30&gt;</a:t>
            </a:r>
            <a:r>
              <a:rPr lang="zh-TW" altLang="en-US" sz="2000" b="1" dirty="0">
                <a:solidFill>
                  <a:schemeClr val="tx1"/>
                </a:solidFill>
              </a:rPr>
              <a:t>可以，但須自負保管之責。。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1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0"/>
          <p:cNvSpPr/>
          <p:nvPr/>
        </p:nvSpPr>
        <p:spPr>
          <a:xfrm>
            <a:off x="1061840" y="-727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60"/>
          <p:cNvSpPr/>
          <p:nvPr/>
        </p:nvSpPr>
        <p:spPr>
          <a:xfrm>
            <a:off x="96639" y="138973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0"/>
          <p:cNvSpPr/>
          <p:nvPr/>
        </p:nvSpPr>
        <p:spPr>
          <a:xfrm>
            <a:off x="360165" y="310423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60"/>
          <p:cNvSpPr/>
          <p:nvPr/>
        </p:nvSpPr>
        <p:spPr>
          <a:xfrm>
            <a:off x="539552" y="121510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60"/>
          <p:cNvSpPr/>
          <p:nvPr/>
        </p:nvSpPr>
        <p:spPr>
          <a:xfrm>
            <a:off x="1075061" y="163599"/>
            <a:ext cx="33843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zh-TW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Ｑ＆Ａ</a:t>
            </a:r>
            <a:endParaRPr sz="36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1CAABC5-0619-40D0-87AB-F216C989E247}"/>
              </a:ext>
            </a:extLst>
          </p:cNvPr>
          <p:cNvSpPr/>
          <p:nvPr/>
        </p:nvSpPr>
        <p:spPr>
          <a:xfrm>
            <a:off x="724622" y="729575"/>
            <a:ext cx="7919885" cy="11182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rgbClr val="FF0000"/>
                </a:solidFill>
              </a:rPr>
              <a:t>&lt;Q31&gt;</a:t>
            </a:r>
            <a:r>
              <a:rPr lang="zh-TW" altLang="en-US" sz="2000" b="1" dirty="0">
                <a:solidFill>
                  <a:srgbClr val="FF0000"/>
                </a:solidFill>
              </a:rPr>
              <a:t>建議評審老師評語用字書寫可在工整些。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en-US" altLang="zh-TW" sz="2000" b="1" dirty="0">
                <a:solidFill>
                  <a:schemeClr val="tx1"/>
                </a:solidFill>
              </a:rPr>
              <a:t>&lt;A31&gt;</a:t>
            </a:r>
            <a:r>
              <a:rPr lang="zh-TW" altLang="en-US" sz="2000" b="1" dirty="0">
                <a:solidFill>
                  <a:schemeClr val="tx1"/>
                </a:solidFill>
              </a:rPr>
              <a:t>會請監場校長於會議中建議，若真有看不懂、不瞭解的地方，</a:t>
            </a:r>
            <a:endParaRPr lang="en-US" altLang="zh-TW" sz="2000" b="1" dirty="0">
              <a:solidFill>
                <a:schemeClr val="tx1"/>
              </a:solidFill>
            </a:endParaRPr>
          </a:p>
          <a:p>
            <a:pPr algn="just">
              <a:spcBef>
                <a:spcPts val="400"/>
              </a:spcBef>
              <a:buClr>
                <a:srgbClr val="FF0000"/>
              </a:buClr>
              <a:buSzPts val="2000"/>
            </a:pPr>
            <a:r>
              <a:rPr lang="zh-TW" altLang="en-US" sz="2000" b="1" dirty="0">
                <a:solidFill>
                  <a:schemeClr val="tx1"/>
                </a:solidFill>
              </a:rPr>
              <a:t>           會再問評審。</a:t>
            </a:r>
          </a:p>
        </p:txBody>
      </p:sp>
    </p:spTree>
    <p:extLst>
      <p:ext uri="{BB962C8B-B14F-4D97-AF65-F5344CB8AC3E}">
        <p14:creationId xmlns:p14="http://schemas.microsoft.com/office/powerpoint/2010/main" val="3030117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61"/>
          <p:cNvSpPr/>
          <p:nvPr/>
        </p:nvSpPr>
        <p:spPr>
          <a:xfrm>
            <a:off x="1563688" y="-113347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5" name="Google Shape;1345;p61"/>
          <p:cNvSpPr/>
          <p:nvPr/>
        </p:nvSpPr>
        <p:spPr>
          <a:xfrm>
            <a:off x="3559175" y="46038"/>
            <a:ext cx="292100" cy="29210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61"/>
          <p:cNvSpPr/>
          <p:nvPr/>
        </p:nvSpPr>
        <p:spPr>
          <a:xfrm>
            <a:off x="1057275" y="274638"/>
            <a:ext cx="1276350" cy="1281112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61"/>
          <p:cNvSpPr/>
          <p:nvPr/>
        </p:nvSpPr>
        <p:spPr>
          <a:xfrm>
            <a:off x="2762250" y="192088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8" name="Google Shape;1348;p61"/>
          <p:cNvSpPr/>
          <p:nvPr/>
        </p:nvSpPr>
        <p:spPr>
          <a:xfrm>
            <a:off x="3941763" y="-185738"/>
            <a:ext cx="381000" cy="377826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61"/>
          <p:cNvSpPr/>
          <p:nvPr/>
        </p:nvSpPr>
        <p:spPr>
          <a:xfrm>
            <a:off x="3603625" y="252413"/>
            <a:ext cx="1204913" cy="1209675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61"/>
          <p:cNvSpPr/>
          <p:nvPr/>
        </p:nvSpPr>
        <p:spPr>
          <a:xfrm>
            <a:off x="1952625" y="1914525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61"/>
          <p:cNvSpPr/>
          <p:nvPr/>
        </p:nvSpPr>
        <p:spPr>
          <a:xfrm>
            <a:off x="4541838" y="311150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61"/>
          <p:cNvSpPr/>
          <p:nvPr/>
        </p:nvSpPr>
        <p:spPr>
          <a:xfrm>
            <a:off x="4119563" y="156051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61"/>
          <p:cNvSpPr/>
          <p:nvPr/>
        </p:nvSpPr>
        <p:spPr>
          <a:xfrm>
            <a:off x="3636963" y="1527175"/>
            <a:ext cx="377825" cy="379413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61"/>
          <p:cNvSpPr/>
          <p:nvPr/>
        </p:nvSpPr>
        <p:spPr>
          <a:xfrm>
            <a:off x="2874963" y="1320800"/>
            <a:ext cx="950912" cy="95250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61"/>
          <p:cNvSpPr/>
          <p:nvPr/>
        </p:nvSpPr>
        <p:spPr>
          <a:xfrm>
            <a:off x="1866900" y="1597025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6" name="Google Shape;1356;p61"/>
          <p:cNvSpPr/>
          <p:nvPr/>
        </p:nvSpPr>
        <p:spPr>
          <a:xfrm>
            <a:off x="1660525" y="1717675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61"/>
          <p:cNvSpPr/>
          <p:nvPr/>
        </p:nvSpPr>
        <p:spPr>
          <a:xfrm>
            <a:off x="3032125" y="3043238"/>
            <a:ext cx="146050" cy="147637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61"/>
          <p:cNvSpPr/>
          <p:nvPr/>
        </p:nvSpPr>
        <p:spPr>
          <a:xfrm>
            <a:off x="2968625" y="3463925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p61"/>
          <p:cNvSpPr/>
          <p:nvPr/>
        </p:nvSpPr>
        <p:spPr>
          <a:xfrm>
            <a:off x="3017838" y="3659188"/>
            <a:ext cx="438150" cy="43815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61"/>
          <p:cNvSpPr/>
          <p:nvPr/>
        </p:nvSpPr>
        <p:spPr>
          <a:xfrm>
            <a:off x="2746375" y="4121150"/>
            <a:ext cx="315913" cy="322263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61"/>
          <p:cNvSpPr/>
          <p:nvPr/>
        </p:nvSpPr>
        <p:spPr>
          <a:xfrm>
            <a:off x="2928938" y="4905375"/>
            <a:ext cx="263525" cy="265113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61"/>
          <p:cNvSpPr/>
          <p:nvPr/>
        </p:nvSpPr>
        <p:spPr>
          <a:xfrm>
            <a:off x="2746375" y="4511675"/>
            <a:ext cx="477838" cy="474663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61"/>
          <p:cNvSpPr/>
          <p:nvPr/>
        </p:nvSpPr>
        <p:spPr>
          <a:xfrm>
            <a:off x="2624138" y="4586288"/>
            <a:ext cx="212725" cy="2127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61"/>
          <p:cNvSpPr/>
          <p:nvPr/>
        </p:nvSpPr>
        <p:spPr>
          <a:xfrm>
            <a:off x="2322513" y="3795713"/>
            <a:ext cx="604837" cy="60483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61"/>
          <p:cNvSpPr/>
          <p:nvPr/>
        </p:nvSpPr>
        <p:spPr>
          <a:xfrm>
            <a:off x="2800350" y="1133475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61"/>
          <p:cNvSpPr/>
          <p:nvPr/>
        </p:nvSpPr>
        <p:spPr>
          <a:xfrm>
            <a:off x="3225800" y="2960688"/>
            <a:ext cx="622300" cy="623887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61"/>
          <p:cNvSpPr/>
          <p:nvPr/>
        </p:nvSpPr>
        <p:spPr>
          <a:xfrm>
            <a:off x="2530475" y="2770188"/>
            <a:ext cx="422275" cy="420687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61"/>
          <p:cNvSpPr/>
          <p:nvPr/>
        </p:nvSpPr>
        <p:spPr>
          <a:xfrm>
            <a:off x="2373313" y="3076575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61"/>
          <p:cNvSpPr/>
          <p:nvPr/>
        </p:nvSpPr>
        <p:spPr>
          <a:xfrm>
            <a:off x="3082925" y="2016125"/>
            <a:ext cx="1066800" cy="1068388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61"/>
          <p:cNvSpPr/>
          <p:nvPr/>
        </p:nvSpPr>
        <p:spPr>
          <a:xfrm>
            <a:off x="3263900" y="2060912"/>
            <a:ext cx="7270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Impact"/>
              <a:buNone/>
            </a:pPr>
            <a:r>
              <a:rPr lang="en-US" altLang="zh-TW" sz="66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4</a:t>
            </a:r>
            <a:endParaRPr sz="6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61"/>
          <p:cNvSpPr/>
          <p:nvPr/>
        </p:nvSpPr>
        <p:spPr>
          <a:xfrm>
            <a:off x="4537249" y="2016125"/>
            <a:ext cx="40991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7200"/>
              <a:buFont typeface="Arial"/>
              <a:buNone/>
            </a:pPr>
            <a:r>
              <a:rPr lang="zh-TW" sz="7200" b="1" i="0" u="none" strike="noStrike" cap="none">
                <a:solidFill>
                  <a:srgbClr val="EA551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聯繫窗口</a:t>
            </a:r>
            <a:endParaRPr sz="7200" b="1" i="0" u="none" strike="noStrike" cap="none">
              <a:solidFill>
                <a:srgbClr val="EA551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74" name="Google Shape;1374;p61"/>
          <p:cNvSpPr/>
          <p:nvPr/>
        </p:nvSpPr>
        <p:spPr>
          <a:xfrm>
            <a:off x="2187658" y="1167103"/>
            <a:ext cx="428625" cy="388648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3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62"/>
          <p:cNvSpPr/>
          <p:nvPr/>
        </p:nvSpPr>
        <p:spPr>
          <a:xfrm>
            <a:off x="858838" y="103188"/>
            <a:ext cx="184150" cy="184150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62"/>
          <p:cNvSpPr/>
          <p:nvPr/>
        </p:nvSpPr>
        <p:spPr>
          <a:xfrm>
            <a:off x="-106363" y="242888"/>
            <a:ext cx="263526" cy="26035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62"/>
          <p:cNvSpPr/>
          <p:nvPr/>
        </p:nvSpPr>
        <p:spPr>
          <a:xfrm>
            <a:off x="157163" y="414338"/>
            <a:ext cx="263525" cy="260350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Google Shape;1387;p62"/>
          <p:cNvSpPr/>
          <p:nvPr/>
        </p:nvSpPr>
        <p:spPr>
          <a:xfrm>
            <a:off x="336550" y="225425"/>
            <a:ext cx="458788" cy="450850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62"/>
          <p:cNvSpPr/>
          <p:nvPr/>
        </p:nvSpPr>
        <p:spPr>
          <a:xfrm>
            <a:off x="1019230" y="312063"/>
            <a:ext cx="32607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C55A1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清水國小聯繫窗口</a:t>
            </a:r>
            <a:endParaRPr sz="2800" b="1" i="0" u="none" strike="noStrike" cap="none" dirty="0">
              <a:solidFill>
                <a:srgbClr val="C55A1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90" name="Google Shape;1390;p62"/>
          <p:cNvSpPr/>
          <p:nvPr/>
        </p:nvSpPr>
        <p:spPr>
          <a:xfrm>
            <a:off x="1102500" y="1682023"/>
            <a:ext cx="357340" cy="232866"/>
          </a:xfrm>
          <a:custGeom>
            <a:avLst/>
            <a:gdLst/>
            <a:ahLst/>
            <a:cxnLst/>
            <a:rect l="l" t="t" r="r" b="b"/>
            <a:pathLst>
              <a:path w="76" h="75" extrusionOk="0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98D2E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62"/>
          <p:cNvSpPr/>
          <p:nvPr/>
        </p:nvSpPr>
        <p:spPr>
          <a:xfrm>
            <a:off x="1953886" y="1644621"/>
            <a:ext cx="3783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學校電話</a:t>
            </a:r>
            <a:r>
              <a:rPr lang="zh-TW" altLang="en-US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04-26222004*740</a:t>
            </a:r>
            <a:endParaRPr sz="2000" b="1" i="0" u="none" strike="noStrike" cap="none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102500" y="2827783"/>
            <a:ext cx="5655902" cy="936803"/>
            <a:chOff x="1102500" y="3896092"/>
            <a:chExt cx="5655902" cy="936803"/>
          </a:xfrm>
        </p:grpSpPr>
        <p:sp>
          <p:nvSpPr>
            <p:cNvPr id="1391" name="Google Shape;1391;p62"/>
            <p:cNvSpPr/>
            <p:nvPr/>
          </p:nvSpPr>
          <p:spPr>
            <a:xfrm>
              <a:off x="1102500" y="3947311"/>
              <a:ext cx="381391" cy="235047"/>
            </a:xfrm>
            <a:custGeom>
              <a:avLst/>
              <a:gdLst/>
              <a:ahLst/>
              <a:cxnLst/>
              <a:rect l="l" t="t" r="r" b="b"/>
              <a:pathLst>
                <a:path w="82" h="74" extrusionOk="0">
                  <a:moveTo>
                    <a:pt x="25" y="35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7" y="53"/>
                    <a:pt x="6" y="55"/>
                    <a:pt x="6" y="58"/>
                  </a:cubicBezTo>
                  <a:cubicBezTo>
                    <a:pt x="6" y="61"/>
                    <a:pt x="7" y="63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11" y="67"/>
                    <a:pt x="14" y="68"/>
                    <a:pt x="17" y="68"/>
                  </a:cubicBezTo>
                  <a:cubicBezTo>
                    <a:pt x="19" y="68"/>
                    <a:pt x="22" y="67"/>
                    <a:pt x="24" y="65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2" y="27"/>
                    <a:pt x="62" y="26"/>
                    <a:pt x="62" y="25"/>
                  </a:cubicBezTo>
                  <a:cubicBezTo>
                    <a:pt x="62" y="24"/>
                    <a:pt x="62" y="23"/>
                    <a:pt x="61" y="22"/>
                  </a:cubicBezTo>
                  <a:cubicBezTo>
                    <a:pt x="60" y="21"/>
                    <a:pt x="59" y="20"/>
                    <a:pt x="58" y="20"/>
                  </a:cubicBezTo>
                  <a:cubicBezTo>
                    <a:pt x="57" y="20"/>
                    <a:pt x="55" y="21"/>
                    <a:pt x="55" y="22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6" y="51"/>
                    <a:pt x="24" y="51"/>
                    <a:pt x="22" y="49"/>
                  </a:cubicBezTo>
                  <a:cubicBezTo>
                    <a:pt x="21" y="48"/>
                    <a:pt x="21" y="46"/>
                    <a:pt x="22" y="45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2" y="15"/>
                    <a:pt x="55" y="14"/>
                    <a:pt x="58" y="14"/>
                  </a:cubicBezTo>
                  <a:cubicBezTo>
                    <a:pt x="60" y="14"/>
                    <a:pt x="63" y="15"/>
                    <a:pt x="65" y="17"/>
                  </a:cubicBezTo>
                  <a:cubicBezTo>
                    <a:pt x="67" y="19"/>
                    <a:pt x="68" y="22"/>
                    <a:pt x="68" y="25"/>
                  </a:cubicBezTo>
                  <a:cubicBezTo>
                    <a:pt x="68" y="28"/>
                    <a:pt x="67" y="30"/>
                    <a:pt x="65" y="3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5" y="73"/>
                    <a:pt x="21" y="74"/>
                    <a:pt x="17" y="74"/>
                  </a:cubicBezTo>
                  <a:cubicBezTo>
                    <a:pt x="12" y="74"/>
                    <a:pt x="8" y="73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2" y="66"/>
                    <a:pt x="0" y="62"/>
                    <a:pt x="0" y="58"/>
                  </a:cubicBezTo>
                  <a:cubicBezTo>
                    <a:pt x="0" y="54"/>
                    <a:pt x="2" y="50"/>
                    <a:pt x="5" y="4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50" y="2"/>
                    <a:pt x="55" y="0"/>
                    <a:pt x="61" y="0"/>
                  </a:cubicBezTo>
                  <a:cubicBezTo>
                    <a:pt x="66" y="0"/>
                    <a:pt x="71" y="2"/>
                    <a:pt x="76" y="6"/>
                  </a:cubicBezTo>
                  <a:cubicBezTo>
                    <a:pt x="80" y="10"/>
                    <a:pt x="82" y="16"/>
                    <a:pt x="82" y="21"/>
                  </a:cubicBezTo>
                  <a:cubicBezTo>
                    <a:pt x="82" y="26"/>
                    <a:pt x="80" y="32"/>
                    <a:pt x="76" y="36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3" y="68"/>
                    <a:pt x="41" y="68"/>
                    <a:pt x="40" y="67"/>
                  </a:cubicBezTo>
                  <a:cubicBezTo>
                    <a:pt x="39" y="66"/>
                    <a:pt x="39" y="64"/>
                    <a:pt x="40" y="63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4" y="29"/>
                    <a:pt x="76" y="25"/>
                    <a:pt x="76" y="21"/>
                  </a:cubicBezTo>
                  <a:cubicBezTo>
                    <a:pt x="76" y="17"/>
                    <a:pt x="74" y="13"/>
                    <a:pt x="71" y="10"/>
                  </a:cubicBezTo>
                  <a:cubicBezTo>
                    <a:pt x="68" y="7"/>
                    <a:pt x="64" y="6"/>
                    <a:pt x="61" y="6"/>
                  </a:cubicBezTo>
                  <a:cubicBezTo>
                    <a:pt x="57" y="6"/>
                    <a:pt x="53" y="7"/>
                    <a:pt x="50" y="10"/>
                  </a:cubicBezTo>
                  <a:cubicBezTo>
                    <a:pt x="25" y="35"/>
                    <a:pt x="25" y="35"/>
                    <a:pt x="25" y="35"/>
                  </a:cubicBezTo>
                  <a:close/>
                </a:path>
              </a:pathLst>
            </a:custGeom>
            <a:solidFill>
              <a:srgbClr val="A9D2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62"/>
            <p:cNvSpPr/>
            <p:nvPr/>
          </p:nvSpPr>
          <p:spPr>
            <a:xfrm>
              <a:off x="1102500" y="4515078"/>
              <a:ext cx="384828" cy="263253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30" y="40"/>
                  </a:moveTo>
                  <a:cubicBezTo>
                    <a:pt x="31" y="41"/>
                    <a:pt x="32" y="41"/>
                    <a:pt x="34" y="41"/>
                  </a:cubicBezTo>
                  <a:cubicBezTo>
                    <a:pt x="35" y="41"/>
                    <a:pt x="37" y="41"/>
                    <a:pt x="38" y="40"/>
                  </a:cubicBezTo>
                  <a:cubicBezTo>
                    <a:pt x="39" y="39"/>
                    <a:pt x="39" y="37"/>
                    <a:pt x="39" y="36"/>
                  </a:cubicBezTo>
                  <a:cubicBezTo>
                    <a:pt x="39" y="35"/>
                    <a:pt x="38" y="33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1"/>
                    <a:pt x="35" y="31"/>
                    <a:pt x="34" y="31"/>
                  </a:cubicBezTo>
                  <a:cubicBezTo>
                    <a:pt x="32" y="31"/>
                    <a:pt x="31" y="31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3"/>
                    <a:pt x="28" y="35"/>
                    <a:pt x="28" y="36"/>
                  </a:cubicBezTo>
                  <a:cubicBezTo>
                    <a:pt x="28" y="37"/>
                    <a:pt x="29" y="39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lose/>
                  <a:moveTo>
                    <a:pt x="33" y="35"/>
                  </a:moveTo>
                  <a:cubicBezTo>
                    <a:pt x="33" y="35"/>
                    <a:pt x="33" y="35"/>
                    <a:pt x="33" y="35"/>
                  </a:cubicBezTo>
                  <a:cubicBezTo>
                    <a:pt x="33" y="35"/>
                    <a:pt x="33" y="34"/>
                    <a:pt x="34" y="34"/>
                  </a:cubicBezTo>
                  <a:cubicBezTo>
                    <a:pt x="34" y="34"/>
                    <a:pt x="35" y="35"/>
                    <a:pt x="35" y="35"/>
                  </a:cubicBez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7"/>
                    <a:pt x="35" y="37"/>
                  </a:cubicBezTo>
                  <a:cubicBezTo>
                    <a:pt x="35" y="37"/>
                    <a:pt x="34" y="38"/>
                    <a:pt x="34" y="38"/>
                  </a:cubicBezTo>
                  <a:cubicBezTo>
                    <a:pt x="33" y="38"/>
                    <a:pt x="33" y="37"/>
                    <a:pt x="33" y="37"/>
                  </a:cubicBezTo>
                  <a:cubicBezTo>
                    <a:pt x="32" y="37"/>
                    <a:pt x="32" y="36"/>
                    <a:pt x="32" y="36"/>
                  </a:cubicBezTo>
                  <a:cubicBezTo>
                    <a:pt x="32" y="36"/>
                    <a:pt x="32" y="35"/>
                    <a:pt x="33" y="35"/>
                  </a:cubicBezTo>
                  <a:close/>
                  <a:moveTo>
                    <a:pt x="30" y="5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1" y="55"/>
                    <a:pt x="32" y="56"/>
                    <a:pt x="34" y="56"/>
                  </a:cubicBezTo>
                  <a:cubicBezTo>
                    <a:pt x="35" y="56"/>
                    <a:pt x="37" y="55"/>
                    <a:pt x="37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3"/>
                    <a:pt x="39" y="52"/>
                    <a:pt x="39" y="50"/>
                  </a:cubicBezTo>
                  <a:cubicBezTo>
                    <a:pt x="39" y="49"/>
                    <a:pt x="38" y="47"/>
                    <a:pt x="38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7" y="45"/>
                    <a:pt x="35" y="45"/>
                    <a:pt x="34" y="45"/>
                  </a:cubicBezTo>
                  <a:cubicBezTo>
                    <a:pt x="32" y="45"/>
                    <a:pt x="31" y="45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9" y="47"/>
                    <a:pt x="28" y="49"/>
                    <a:pt x="28" y="50"/>
                  </a:cubicBezTo>
                  <a:cubicBezTo>
                    <a:pt x="28" y="52"/>
                    <a:pt x="29" y="53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lose/>
                  <a:moveTo>
                    <a:pt x="33" y="49"/>
                  </a:move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9"/>
                    <a:pt x="33" y="49"/>
                    <a:pt x="34" y="49"/>
                  </a:cubicBezTo>
                  <a:cubicBezTo>
                    <a:pt x="34" y="49"/>
                    <a:pt x="35" y="49"/>
                    <a:pt x="35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9"/>
                    <a:pt x="35" y="50"/>
                    <a:pt x="35" y="50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2"/>
                    <a:pt x="34" y="52"/>
                    <a:pt x="34" y="52"/>
                  </a:cubicBezTo>
                  <a:cubicBezTo>
                    <a:pt x="33" y="52"/>
                    <a:pt x="33" y="52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2" y="51"/>
                    <a:pt x="32" y="51"/>
                    <a:pt x="32" y="50"/>
                  </a:cubicBezTo>
                  <a:cubicBezTo>
                    <a:pt x="32" y="50"/>
                    <a:pt x="32" y="49"/>
                    <a:pt x="33" y="49"/>
                  </a:cubicBezTo>
                  <a:close/>
                  <a:moveTo>
                    <a:pt x="59" y="40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60" y="41"/>
                    <a:pt x="61" y="41"/>
                    <a:pt x="63" y="41"/>
                  </a:cubicBezTo>
                  <a:cubicBezTo>
                    <a:pt x="64" y="41"/>
                    <a:pt x="66" y="41"/>
                    <a:pt x="67" y="40"/>
                  </a:cubicBezTo>
                  <a:cubicBezTo>
                    <a:pt x="68" y="39"/>
                    <a:pt x="68" y="37"/>
                    <a:pt x="68" y="36"/>
                  </a:cubicBezTo>
                  <a:cubicBezTo>
                    <a:pt x="68" y="35"/>
                    <a:pt x="68" y="33"/>
                    <a:pt x="67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6" y="31"/>
                    <a:pt x="64" y="31"/>
                    <a:pt x="63" y="31"/>
                  </a:cubicBezTo>
                  <a:cubicBezTo>
                    <a:pt x="61" y="31"/>
                    <a:pt x="60" y="31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8" y="33"/>
                    <a:pt x="57" y="35"/>
                    <a:pt x="57" y="36"/>
                  </a:cubicBezTo>
                  <a:cubicBezTo>
                    <a:pt x="57" y="37"/>
                    <a:pt x="58" y="39"/>
                    <a:pt x="59" y="40"/>
                  </a:cubicBezTo>
                  <a:cubicBezTo>
                    <a:pt x="59" y="40"/>
                    <a:pt x="59" y="40"/>
                    <a:pt x="59" y="40"/>
                  </a:cubicBezTo>
                  <a:close/>
                  <a:moveTo>
                    <a:pt x="62" y="35"/>
                  </a:moveTo>
                  <a:cubicBezTo>
                    <a:pt x="62" y="35"/>
                    <a:pt x="62" y="35"/>
                    <a:pt x="62" y="35"/>
                  </a:cubicBezTo>
                  <a:cubicBezTo>
                    <a:pt x="62" y="35"/>
                    <a:pt x="62" y="34"/>
                    <a:pt x="63" y="34"/>
                  </a:cubicBezTo>
                  <a:cubicBezTo>
                    <a:pt x="63" y="34"/>
                    <a:pt x="64" y="35"/>
                    <a:pt x="64" y="35"/>
                  </a:cubicBezTo>
                  <a:cubicBezTo>
                    <a:pt x="64" y="35"/>
                    <a:pt x="64" y="36"/>
                    <a:pt x="64" y="36"/>
                  </a:cubicBezTo>
                  <a:cubicBezTo>
                    <a:pt x="64" y="36"/>
                    <a:pt x="64" y="37"/>
                    <a:pt x="64" y="37"/>
                  </a:cubicBezTo>
                  <a:cubicBezTo>
                    <a:pt x="64" y="37"/>
                    <a:pt x="63" y="38"/>
                    <a:pt x="63" y="38"/>
                  </a:cubicBezTo>
                  <a:cubicBezTo>
                    <a:pt x="62" y="38"/>
                    <a:pt x="62" y="37"/>
                    <a:pt x="62" y="37"/>
                  </a:cubicBezTo>
                  <a:cubicBezTo>
                    <a:pt x="61" y="37"/>
                    <a:pt x="61" y="36"/>
                    <a:pt x="61" y="36"/>
                  </a:cubicBezTo>
                  <a:cubicBezTo>
                    <a:pt x="61" y="36"/>
                    <a:pt x="61" y="35"/>
                    <a:pt x="62" y="35"/>
                  </a:cubicBezTo>
                  <a:close/>
                  <a:moveTo>
                    <a:pt x="44" y="40"/>
                  </a:moveTo>
                  <a:cubicBezTo>
                    <a:pt x="44" y="40"/>
                    <a:pt x="44" y="40"/>
                    <a:pt x="44" y="40"/>
                  </a:cubicBezTo>
                  <a:cubicBezTo>
                    <a:pt x="45" y="41"/>
                    <a:pt x="47" y="41"/>
                    <a:pt x="48" y="41"/>
                  </a:cubicBezTo>
                  <a:cubicBezTo>
                    <a:pt x="50" y="41"/>
                    <a:pt x="51" y="41"/>
                    <a:pt x="52" y="40"/>
                  </a:cubicBezTo>
                  <a:cubicBezTo>
                    <a:pt x="53" y="39"/>
                    <a:pt x="54" y="37"/>
                    <a:pt x="54" y="36"/>
                  </a:cubicBezTo>
                  <a:cubicBezTo>
                    <a:pt x="54" y="35"/>
                    <a:pt x="53" y="33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1" y="31"/>
                    <a:pt x="50" y="31"/>
                    <a:pt x="48" y="31"/>
                  </a:cubicBezTo>
                  <a:cubicBezTo>
                    <a:pt x="47" y="31"/>
                    <a:pt x="45" y="31"/>
                    <a:pt x="44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3"/>
                    <a:pt x="43" y="35"/>
                    <a:pt x="43" y="36"/>
                  </a:cubicBezTo>
                  <a:cubicBezTo>
                    <a:pt x="43" y="37"/>
                    <a:pt x="44" y="39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lose/>
                  <a:moveTo>
                    <a:pt x="47" y="35"/>
                  </a:move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8" y="34"/>
                    <a:pt x="48" y="34"/>
                  </a:cubicBezTo>
                  <a:cubicBezTo>
                    <a:pt x="49" y="34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50" y="35"/>
                    <a:pt x="50" y="36"/>
                    <a:pt x="50" y="36"/>
                  </a:cubicBezTo>
                  <a:cubicBezTo>
                    <a:pt x="50" y="36"/>
                    <a:pt x="50" y="37"/>
                    <a:pt x="49" y="37"/>
                  </a:cubicBezTo>
                  <a:cubicBezTo>
                    <a:pt x="49" y="37"/>
                    <a:pt x="49" y="38"/>
                    <a:pt x="48" y="38"/>
                  </a:cubicBezTo>
                  <a:cubicBezTo>
                    <a:pt x="48" y="38"/>
                    <a:pt x="47" y="37"/>
                    <a:pt x="47" y="37"/>
                  </a:cubicBezTo>
                  <a:cubicBezTo>
                    <a:pt x="47" y="37"/>
                    <a:pt x="47" y="36"/>
                    <a:pt x="47" y="36"/>
                  </a:cubicBezTo>
                  <a:cubicBezTo>
                    <a:pt x="47" y="36"/>
                    <a:pt x="47" y="35"/>
                    <a:pt x="47" y="35"/>
                  </a:cubicBezTo>
                  <a:close/>
                  <a:moveTo>
                    <a:pt x="30" y="68"/>
                  </a:moveTo>
                  <a:cubicBezTo>
                    <a:pt x="30" y="68"/>
                    <a:pt x="30" y="68"/>
                    <a:pt x="30" y="68"/>
                  </a:cubicBezTo>
                  <a:cubicBezTo>
                    <a:pt x="31" y="69"/>
                    <a:pt x="32" y="70"/>
                    <a:pt x="34" y="70"/>
                  </a:cubicBezTo>
                  <a:cubicBezTo>
                    <a:pt x="35" y="70"/>
                    <a:pt x="37" y="69"/>
                    <a:pt x="37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7"/>
                    <a:pt x="39" y="66"/>
                    <a:pt x="39" y="64"/>
                  </a:cubicBezTo>
                  <a:cubicBezTo>
                    <a:pt x="39" y="63"/>
                    <a:pt x="38" y="62"/>
                    <a:pt x="38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0"/>
                    <a:pt x="35" y="59"/>
                    <a:pt x="34" y="59"/>
                  </a:cubicBezTo>
                  <a:cubicBezTo>
                    <a:pt x="32" y="59"/>
                    <a:pt x="31" y="60"/>
                    <a:pt x="30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9" y="62"/>
                    <a:pt x="28" y="63"/>
                    <a:pt x="28" y="64"/>
                  </a:cubicBezTo>
                  <a:cubicBezTo>
                    <a:pt x="28" y="66"/>
                    <a:pt x="29" y="67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lose/>
                  <a:moveTo>
                    <a:pt x="33" y="6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3" y="63"/>
                    <a:pt x="34" y="63"/>
                  </a:cubicBezTo>
                  <a:cubicBezTo>
                    <a:pt x="34" y="63"/>
                    <a:pt x="35" y="63"/>
                    <a:pt x="35" y="63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5"/>
                    <a:pt x="35" y="65"/>
                    <a:pt x="35" y="66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5" y="66"/>
                    <a:pt x="34" y="66"/>
                    <a:pt x="34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2" y="65"/>
                    <a:pt x="32" y="65"/>
                    <a:pt x="32" y="64"/>
                  </a:cubicBezTo>
                  <a:cubicBezTo>
                    <a:pt x="32" y="64"/>
                    <a:pt x="32" y="64"/>
                    <a:pt x="33" y="63"/>
                  </a:cubicBezTo>
                  <a:close/>
                  <a:moveTo>
                    <a:pt x="79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2" y="82"/>
                    <a:pt x="3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80" y="82"/>
                    <a:pt x="82" y="80"/>
                    <a:pt x="82" y="7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1"/>
                    <a:pt x="80" y="0"/>
                    <a:pt x="79" y="0"/>
                  </a:cubicBezTo>
                  <a:close/>
                  <a:moveTo>
                    <a:pt x="76" y="76"/>
                  </a:moveTo>
                  <a:cubicBezTo>
                    <a:pt x="76" y="76"/>
                    <a:pt x="76" y="76"/>
                    <a:pt x="7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76"/>
                    <a:pt x="76" y="76"/>
                    <a:pt x="76" y="76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3"/>
                    <a:pt x="14" y="14"/>
                    <a:pt x="16" y="14"/>
                  </a:cubicBezTo>
                  <a:cubicBezTo>
                    <a:pt x="17" y="14"/>
                    <a:pt x="19" y="13"/>
                    <a:pt x="19" y="1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3"/>
                    <a:pt x="31" y="14"/>
                    <a:pt x="33" y="14"/>
                  </a:cubicBezTo>
                  <a:cubicBezTo>
                    <a:pt x="34" y="14"/>
                    <a:pt x="36" y="13"/>
                    <a:pt x="36" y="1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3"/>
                    <a:pt x="48" y="14"/>
                    <a:pt x="49" y="14"/>
                  </a:cubicBezTo>
                  <a:cubicBezTo>
                    <a:pt x="51" y="14"/>
                    <a:pt x="53" y="13"/>
                    <a:pt x="53" y="11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3"/>
                    <a:pt x="65" y="14"/>
                    <a:pt x="66" y="14"/>
                  </a:cubicBezTo>
                  <a:cubicBezTo>
                    <a:pt x="68" y="14"/>
                    <a:pt x="69" y="13"/>
                    <a:pt x="69" y="11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44" y="68"/>
                  </a:moveTo>
                  <a:cubicBezTo>
                    <a:pt x="44" y="68"/>
                    <a:pt x="44" y="68"/>
                    <a:pt x="44" y="68"/>
                  </a:cubicBezTo>
                  <a:cubicBezTo>
                    <a:pt x="45" y="69"/>
                    <a:pt x="47" y="70"/>
                    <a:pt x="48" y="70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3" y="67"/>
                    <a:pt x="54" y="66"/>
                    <a:pt x="54" y="64"/>
                  </a:cubicBezTo>
                  <a:cubicBezTo>
                    <a:pt x="54" y="63"/>
                    <a:pt x="53" y="62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1" y="60"/>
                    <a:pt x="50" y="59"/>
                    <a:pt x="48" y="59"/>
                  </a:cubicBezTo>
                  <a:cubicBezTo>
                    <a:pt x="47" y="59"/>
                    <a:pt x="45" y="60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2"/>
                    <a:pt x="43" y="63"/>
                    <a:pt x="43" y="64"/>
                  </a:cubicBezTo>
                  <a:cubicBezTo>
                    <a:pt x="43" y="66"/>
                    <a:pt x="44" y="67"/>
                    <a:pt x="44" y="68"/>
                  </a:cubicBezTo>
                  <a:cubicBezTo>
                    <a:pt x="44" y="68"/>
                    <a:pt x="44" y="68"/>
                    <a:pt x="44" y="68"/>
                  </a:cubicBezTo>
                  <a:close/>
                  <a:moveTo>
                    <a:pt x="47" y="63"/>
                  </a:moveTo>
                  <a:cubicBezTo>
                    <a:pt x="47" y="63"/>
                    <a:pt x="47" y="63"/>
                    <a:pt x="47" y="63"/>
                  </a:cubicBezTo>
                  <a:cubicBezTo>
                    <a:pt x="47" y="63"/>
                    <a:pt x="48" y="63"/>
                    <a:pt x="48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5"/>
                    <a:pt x="50" y="65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8" y="66"/>
                  </a:cubicBezTo>
                  <a:cubicBezTo>
                    <a:pt x="48" y="66"/>
                    <a:pt x="47" y="66"/>
                    <a:pt x="47" y="6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7" y="65"/>
                    <a:pt x="47" y="65"/>
                    <a:pt x="47" y="64"/>
                  </a:cubicBezTo>
                  <a:cubicBezTo>
                    <a:pt x="47" y="64"/>
                    <a:pt x="47" y="64"/>
                    <a:pt x="47" y="63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6" y="55"/>
                    <a:pt x="18" y="56"/>
                    <a:pt x="19" y="56"/>
                  </a:cubicBezTo>
                  <a:cubicBezTo>
                    <a:pt x="21" y="56"/>
                    <a:pt x="22" y="55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3"/>
                    <a:pt x="25" y="52"/>
                    <a:pt x="25" y="50"/>
                  </a:cubicBezTo>
                  <a:cubicBezTo>
                    <a:pt x="25" y="49"/>
                    <a:pt x="24" y="47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5"/>
                    <a:pt x="21" y="45"/>
                    <a:pt x="19" y="45"/>
                  </a:cubicBezTo>
                  <a:cubicBezTo>
                    <a:pt x="18" y="45"/>
                    <a:pt x="16" y="45"/>
                    <a:pt x="15" y="46"/>
                  </a:cubicBezTo>
                  <a:cubicBezTo>
                    <a:pt x="15" y="47"/>
                    <a:pt x="14" y="49"/>
                    <a:pt x="14" y="50"/>
                  </a:cubicBezTo>
                  <a:cubicBezTo>
                    <a:pt x="14" y="52"/>
                    <a:pt x="15" y="53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8" y="49"/>
                  </a:move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9" y="49"/>
                    <a:pt x="19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1" y="49"/>
                    <a:pt x="21" y="50"/>
                    <a:pt x="21" y="50"/>
                  </a:cubicBezTo>
                  <a:cubicBezTo>
                    <a:pt x="21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2"/>
                    <a:pt x="20" y="52"/>
                    <a:pt x="19" y="52"/>
                  </a:cubicBezTo>
                  <a:cubicBezTo>
                    <a:pt x="19" y="52"/>
                    <a:pt x="18" y="52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0"/>
                  </a:cubicBezTo>
                  <a:cubicBezTo>
                    <a:pt x="18" y="50"/>
                    <a:pt x="18" y="49"/>
                    <a:pt x="18" y="49"/>
                  </a:cubicBezTo>
                  <a:close/>
                  <a:moveTo>
                    <a:pt x="15" y="68"/>
                  </a:moveTo>
                  <a:cubicBezTo>
                    <a:pt x="15" y="68"/>
                    <a:pt x="15" y="68"/>
                    <a:pt x="15" y="68"/>
                  </a:cubicBezTo>
                  <a:cubicBezTo>
                    <a:pt x="16" y="69"/>
                    <a:pt x="18" y="70"/>
                    <a:pt x="19" y="70"/>
                  </a:cubicBezTo>
                  <a:cubicBezTo>
                    <a:pt x="21" y="70"/>
                    <a:pt x="22" y="69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4" y="67"/>
                    <a:pt x="25" y="66"/>
                    <a:pt x="25" y="64"/>
                  </a:cubicBezTo>
                  <a:cubicBezTo>
                    <a:pt x="25" y="63"/>
                    <a:pt x="24" y="62"/>
                    <a:pt x="23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2" y="60"/>
                    <a:pt x="21" y="59"/>
                    <a:pt x="19" y="59"/>
                  </a:cubicBezTo>
                  <a:cubicBezTo>
                    <a:pt x="18" y="59"/>
                    <a:pt x="16" y="60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4" y="63"/>
                    <a:pt x="14" y="64"/>
                  </a:cubicBezTo>
                  <a:cubicBezTo>
                    <a:pt x="14" y="66"/>
                    <a:pt x="15" y="67"/>
                    <a:pt x="15" y="68"/>
                  </a:cubicBezTo>
                  <a:close/>
                  <a:moveTo>
                    <a:pt x="18" y="63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19" y="63"/>
                    <a:pt x="19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5"/>
                    <a:pt x="21" y="65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19" y="66"/>
                  </a:cubicBezTo>
                  <a:cubicBezTo>
                    <a:pt x="19" y="66"/>
                    <a:pt x="18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5"/>
                    <a:pt x="18" y="65"/>
                    <a:pt x="18" y="64"/>
                  </a:cubicBezTo>
                  <a:cubicBezTo>
                    <a:pt x="18" y="64"/>
                    <a:pt x="18" y="64"/>
                    <a:pt x="18" y="63"/>
                  </a:cubicBezTo>
                  <a:close/>
                  <a:moveTo>
                    <a:pt x="44" y="54"/>
                  </a:moveTo>
                  <a:cubicBezTo>
                    <a:pt x="44" y="54"/>
                    <a:pt x="44" y="54"/>
                    <a:pt x="44" y="54"/>
                  </a:cubicBezTo>
                  <a:cubicBezTo>
                    <a:pt x="45" y="55"/>
                    <a:pt x="47" y="56"/>
                    <a:pt x="48" y="56"/>
                  </a:cubicBezTo>
                  <a:cubicBezTo>
                    <a:pt x="50" y="56"/>
                    <a:pt x="51" y="55"/>
                    <a:pt x="52" y="54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3" y="53"/>
                    <a:pt x="54" y="52"/>
                    <a:pt x="54" y="50"/>
                  </a:cubicBezTo>
                  <a:cubicBezTo>
                    <a:pt x="54" y="49"/>
                    <a:pt x="53" y="47"/>
                    <a:pt x="52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1" y="45"/>
                    <a:pt x="50" y="45"/>
                    <a:pt x="48" y="45"/>
                  </a:cubicBezTo>
                  <a:cubicBezTo>
                    <a:pt x="47" y="45"/>
                    <a:pt x="45" y="45"/>
                    <a:pt x="4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7"/>
                    <a:pt x="43" y="49"/>
                    <a:pt x="43" y="50"/>
                  </a:cubicBezTo>
                  <a:cubicBezTo>
                    <a:pt x="43" y="52"/>
                    <a:pt x="44" y="53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lose/>
                  <a:moveTo>
                    <a:pt x="47" y="49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49"/>
                    <a:pt x="48" y="49"/>
                    <a:pt x="48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50" y="49"/>
                    <a:pt x="50" y="50"/>
                    <a:pt x="50" y="50"/>
                  </a:cubicBezTo>
                  <a:cubicBezTo>
                    <a:pt x="50" y="51"/>
                    <a:pt x="50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2"/>
                    <a:pt x="49" y="52"/>
                    <a:pt x="48" y="52"/>
                  </a:cubicBezTo>
                  <a:cubicBezTo>
                    <a:pt x="48" y="52"/>
                    <a:pt x="47" y="52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0"/>
                  </a:cubicBezTo>
                  <a:cubicBezTo>
                    <a:pt x="47" y="50"/>
                    <a:pt x="47" y="49"/>
                    <a:pt x="47" y="49"/>
                  </a:cubicBezTo>
                  <a:close/>
                  <a:moveTo>
                    <a:pt x="59" y="54"/>
                  </a:moveTo>
                  <a:cubicBezTo>
                    <a:pt x="59" y="54"/>
                    <a:pt x="59" y="54"/>
                    <a:pt x="59" y="54"/>
                  </a:cubicBezTo>
                  <a:cubicBezTo>
                    <a:pt x="60" y="55"/>
                    <a:pt x="61" y="56"/>
                    <a:pt x="63" y="56"/>
                  </a:cubicBezTo>
                  <a:cubicBezTo>
                    <a:pt x="64" y="56"/>
                    <a:pt x="66" y="55"/>
                    <a:pt x="67" y="54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8" y="53"/>
                    <a:pt x="68" y="52"/>
                    <a:pt x="68" y="50"/>
                  </a:cubicBezTo>
                  <a:cubicBezTo>
                    <a:pt x="68" y="49"/>
                    <a:pt x="68" y="47"/>
                    <a:pt x="67" y="46"/>
                  </a:cubicBezTo>
                  <a:cubicBezTo>
                    <a:pt x="66" y="45"/>
                    <a:pt x="64" y="45"/>
                    <a:pt x="63" y="45"/>
                  </a:cubicBezTo>
                  <a:cubicBezTo>
                    <a:pt x="61" y="45"/>
                    <a:pt x="60" y="45"/>
                    <a:pt x="59" y="46"/>
                  </a:cubicBezTo>
                  <a:cubicBezTo>
                    <a:pt x="58" y="47"/>
                    <a:pt x="57" y="49"/>
                    <a:pt x="57" y="50"/>
                  </a:cubicBezTo>
                  <a:cubicBezTo>
                    <a:pt x="57" y="52"/>
                    <a:pt x="58" y="53"/>
                    <a:pt x="59" y="54"/>
                  </a:cubicBezTo>
                  <a:cubicBezTo>
                    <a:pt x="59" y="54"/>
                    <a:pt x="59" y="54"/>
                    <a:pt x="59" y="54"/>
                  </a:cubicBezTo>
                  <a:close/>
                  <a:moveTo>
                    <a:pt x="62" y="49"/>
                  </a:move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2" y="49"/>
                    <a:pt x="63" y="49"/>
                  </a:cubicBezTo>
                  <a:cubicBezTo>
                    <a:pt x="63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50"/>
                    <a:pt x="64" y="50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52"/>
                    <a:pt x="63" y="52"/>
                    <a:pt x="63" y="52"/>
                  </a:cubicBezTo>
                  <a:cubicBezTo>
                    <a:pt x="62" y="52"/>
                    <a:pt x="62" y="52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1" y="51"/>
                    <a:pt x="61" y="51"/>
                    <a:pt x="61" y="50"/>
                  </a:cubicBezTo>
                  <a:cubicBezTo>
                    <a:pt x="61" y="50"/>
                    <a:pt x="61" y="49"/>
                    <a:pt x="62" y="49"/>
                  </a:cubicBezTo>
                  <a:close/>
                </a:path>
              </a:pathLst>
            </a:custGeom>
            <a:solidFill>
              <a:srgbClr val="FBE2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62"/>
            <p:cNvSpPr/>
            <p:nvPr/>
          </p:nvSpPr>
          <p:spPr>
            <a:xfrm>
              <a:off x="1962933" y="3896092"/>
              <a:ext cx="37837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8135"/>
                </a:buClr>
                <a:buSzPts val="2000"/>
                <a:buFont typeface="Arial"/>
                <a:buNone/>
              </a:pPr>
              <a:r>
                <a:rPr lang="zh-TW" sz="2000" b="1" i="0" u="none" strike="noStrike" cap="none" dirty="0">
                  <a:solidFill>
                    <a:srgbClr val="54813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學校傳真</a:t>
              </a:r>
              <a:r>
                <a:rPr lang="zh-TW" altLang="en-US" sz="2000" b="1" i="0" u="none" strike="noStrike" cap="none" dirty="0">
                  <a:solidFill>
                    <a:srgbClr val="54813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：</a:t>
              </a:r>
              <a:r>
                <a:rPr lang="zh-TW" sz="2000" b="1" i="0" u="none" strike="noStrike" cap="none" dirty="0">
                  <a:solidFill>
                    <a:srgbClr val="54813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04-26228699</a:t>
              </a:r>
              <a:endParaRPr sz="2000" b="1" i="0" u="none" strike="noStrike" cap="none" dirty="0">
                <a:solidFill>
                  <a:srgbClr val="548135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97" name="Google Shape;1397;p62"/>
            <p:cNvSpPr/>
            <p:nvPr/>
          </p:nvSpPr>
          <p:spPr>
            <a:xfrm>
              <a:off x="1962933" y="4525118"/>
              <a:ext cx="47954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9000"/>
                </a:buClr>
                <a:buSzPts val="2000"/>
                <a:buFont typeface="Arial"/>
                <a:buNone/>
              </a:pPr>
              <a:r>
                <a:rPr lang="zh-TW" sz="2000" b="1" i="0" u="none" strike="noStrike" cap="none" dirty="0">
                  <a:solidFill>
                    <a:srgbClr val="BF9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學校地址</a:t>
              </a:r>
              <a:r>
                <a:rPr lang="zh-TW" altLang="en-US" sz="2000" b="1" i="0" u="none" strike="noStrike" cap="none" dirty="0">
                  <a:solidFill>
                    <a:srgbClr val="BF9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：</a:t>
              </a:r>
              <a:r>
                <a:rPr lang="zh-TW" sz="2000" b="1" i="0" u="none" strike="noStrike" cap="none" dirty="0">
                  <a:solidFill>
                    <a:srgbClr val="BF9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436 臺中市清水區光華路125號</a:t>
              </a:r>
              <a:endParaRPr sz="2000" b="1" i="0" u="none" strike="noStrike" cap="none" dirty="0">
                <a:solidFill>
                  <a:srgbClr val="BF9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2" name="Google Shape;1394;p62"/>
          <p:cNvSpPr/>
          <p:nvPr/>
        </p:nvSpPr>
        <p:spPr>
          <a:xfrm>
            <a:off x="1102500" y="946045"/>
            <a:ext cx="378377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zh-TW" altLang="en-US" sz="28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輔導主任：陳宗威</a:t>
            </a:r>
            <a:endParaRPr sz="2800" b="1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111547" y="2195809"/>
            <a:ext cx="4635160" cy="307777"/>
            <a:chOff x="1102500" y="3431482"/>
            <a:chExt cx="4635160" cy="307777"/>
          </a:xfrm>
        </p:grpSpPr>
        <p:sp>
          <p:nvSpPr>
            <p:cNvPr id="1396" name="Google Shape;1396;p62"/>
            <p:cNvSpPr/>
            <p:nvPr/>
          </p:nvSpPr>
          <p:spPr>
            <a:xfrm>
              <a:off x="1953886" y="3431482"/>
              <a:ext cx="37837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4544"/>
                </a:buClr>
                <a:buSzPts val="2000"/>
                <a:buFont typeface="Arial"/>
                <a:buNone/>
              </a:pPr>
              <a:r>
                <a:rPr lang="zh-TW" altLang="en-US" sz="2000" b="1" i="0" u="none" strike="noStrike" cap="none" dirty="0">
                  <a:solidFill>
                    <a:srgbClr val="EB4544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聯絡電話：</a:t>
              </a:r>
              <a:r>
                <a:rPr lang="en-US" altLang="zh-TW" sz="2000" b="1" i="0" u="none" strike="noStrike" cap="none" dirty="0">
                  <a:solidFill>
                    <a:srgbClr val="EB4544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0931733817</a:t>
              </a:r>
              <a:endParaRPr sz="2000" b="1" i="0" u="none" strike="noStrike" cap="none" dirty="0">
                <a:solidFill>
                  <a:srgbClr val="EB4544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3" name="Google Shape;1393;p62"/>
            <p:cNvSpPr/>
            <p:nvPr/>
          </p:nvSpPr>
          <p:spPr>
            <a:xfrm>
              <a:off x="1102500" y="3431482"/>
              <a:ext cx="340159" cy="257735"/>
            </a:xfrm>
            <a:custGeom>
              <a:avLst/>
              <a:gdLst/>
              <a:ahLst/>
              <a:cxnLst/>
              <a:rect l="l" t="t" r="r" b="b"/>
              <a:pathLst>
                <a:path w="72" h="84" extrusionOk="0">
                  <a:moveTo>
                    <a:pt x="18" y="46"/>
                  </a:moveTo>
                  <a:cubicBezTo>
                    <a:pt x="16" y="46"/>
                    <a:pt x="14" y="48"/>
                    <a:pt x="14" y="49"/>
                  </a:cubicBezTo>
                  <a:cubicBezTo>
                    <a:pt x="14" y="51"/>
                    <a:pt x="16" y="53"/>
                    <a:pt x="18" y="53"/>
                  </a:cubicBezTo>
                  <a:cubicBezTo>
                    <a:pt x="19" y="53"/>
                    <a:pt x="21" y="51"/>
                    <a:pt x="21" y="49"/>
                  </a:cubicBezTo>
                  <a:cubicBezTo>
                    <a:pt x="21" y="48"/>
                    <a:pt x="19" y="46"/>
                    <a:pt x="18" y="46"/>
                  </a:cubicBezTo>
                  <a:close/>
                  <a:moveTo>
                    <a:pt x="18" y="60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16" y="60"/>
                    <a:pt x="14" y="61"/>
                    <a:pt x="14" y="63"/>
                  </a:cubicBezTo>
                  <a:cubicBezTo>
                    <a:pt x="14" y="65"/>
                    <a:pt x="16" y="66"/>
                    <a:pt x="18" y="66"/>
                  </a:cubicBezTo>
                  <a:cubicBezTo>
                    <a:pt x="19" y="66"/>
                    <a:pt x="21" y="65"/>
                    <a:pt x="21" y="63"/>
                  </a:cubicBezTo>
                  <a:cubicBezTo>
                    <a:pt x="21" y="61"/>
                    <a:pt x="19" y="60"/>
                    <a:pt x="18" y="60"/>
                  </a:cubicBezTo>
                  <a:close/>
                  <a:moveTo>
                    <a:pt x="18" y="33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16" y="33"/>
                    <a:pt x="14" y="34"/>
                    <a:pt x="14" y="36"/>
                  </a:cubicBezTo>
                  <a:cubicBezTo>
                    <a:pt x="14" y="38"/>
                    <a:pt x="16" y="39"/>
                    <a:pt x="18" y="39"/>
                  </a:cubicBezTo>
                  <a:cubicBezTo>
                    <a:pt x="19" y="39"/>
                    <a:pt x="21" y="38"/>
                    <a:pt x="21" y="36"/>
                  </a:cubicBezTo>
                  <a:cubicBezTo>
                    <a:pt x="21" y="34"/>
                    <a:pt x="19" y="33"/>
                    <a:pt x="18" y="33"/>
                  </a:cubicBezTo>
                  <a:close/>
                  <a:moveTo>
                    <a:pt x="69" y="13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10"/>
                    <a:pt x="5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7"/>
                    <a:pt x="46" y="5"/>
                    <a:pt x="45" y="4"/>
                  </a:cubicBezTo>
                  <a:cubicBezTo>
                    <a:pt x="43" y="1"/>
                    <a:pt x="39" y="0"/>
                    <a:pt x="36" y="0"/>
                  </a:cubicBezTo>
                  <a:cubicBezTo>
                    <a:pt x="33" y="0"/>
                    <a:pt x="30" y="1"/>
                    <a:pt x="27" y="4"/>
                  </a:cubicBezTo>
                  <a:cubicBezTo>
                    <a:pt x="26" y="5"/>
                    <a:pt x="25" y="7"/>
                    <a:pt x="2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2" y="10"/>
                    <a:pt x="12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0" y="15"/>
                    <a:pt x="0" y="16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2" y="84"/>
                    <a:pt x="3" y="84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0" y="84"/>
                    <a:pt x="72" y="82"/>
                    <a:pt x="72" y="81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5"/>
                    <a:pt x="70" y="13"/>
                    <a:pt x="69" y="13"/>
                  </a:cubicBezTo>
                  <a:close/>
                  <a:moveTo>
                    <a:pt x="30" y="6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1" y="5"/>
                    <a:pt x="34" y="4"/>
                    <a:pt x="36" y="4"/>
                  </a:cubicBezTo>
                  <a:cubicBezTo>
                    <a:pt x="38" y="4"/>
                    <a:pt x="41" y="5"/>
                    <a:pt x="42" y="6"/>
                  </a:cubicBezTo>
                  <a:cubicBezTo>
                    <a:pt x="43" y="7"/>
                    <a:pt x="44" y="8"/>
                    <a:pt x="44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8"/>
                    <a:pt x="29" y="7"/>
                    <a:pt x="30" y="6"/>
                  </a:cubicBezTo>
                  <a:close/>
                  <a:moveTo>
                    <a:pt x="16" y="13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3"/>
                    <a:pt x="16" y="13"/>
                    <a:pt x="16" y="13"/>
                  </a:cubicBezTo>
                  <a:close/>
                  <a:moveTo>
                    <a:pt x="66" y="78"/>
                  </a:moveTo>
                  <a:cubicBezTo>
                    <a:pt x="66" y="78"/>
                    <a:pt x="66" y="78"/>
                    <a:pt x="66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3" y="23"/>
                    <a:pt x="14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9" y="23"/>
                    <a:pt x="60" y="22"/>
                    <a:pt x="60" y="21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6" y="78"/>
                    <a:pt x="66" y="78"/>
                    <a:pt x="66" y="78"/>
                  </a:cubicBezTo>
                  <a:close/>
                  <a:moveTo>
                    <a:pt x="54" y="3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5" y="35"/>
                    <a:pt x="25" y="36"/>
                  </a:cubicBezTo>
                  <a:cubicBezTo>
                    <a:pt x="25" y="37"/>
                    <a:pt x="26" y="38"/>
                    <a:pt x="27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6" y="37"/>
                    <a:pt x="56" y="36"/>
                  </a:cubicBezTo>
                  <a:cubicBezTo>
                    <a:pt x="56" y="35"/>
                    <a:pt x="55" y="34"/>
                    <a:pt x="54" y="34"/>
                  </a:cubicBezTo>
                  <a:close/>
                  <a:moveTo>
                    <a:pt x="54" y="61"/>
                  </a:moveTo>
                  <a:cubicBezTo>
                    <a:pt x="54" y="61"/>
                    <a:pt x="54" y="61"/>
                    <a:pt x="54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6" y="61"/>
                    <a:pt x="25" y="62"/>
                    <a:pt x="25" y="63"/>
                  </a:cubicBezTo>
                  <a:cubicBezTo>
                    <a:pt x="25" y="64"/>
                    <a:pt x="26" y="65"/>
                    <a:pt x="27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5" y="65"/>
                    <a:pt x="56" y="64"/>
                    <a:pt x="56" y="63"/>
                  </a:cubicBezTo>
                  <a:cubicBezTo>
                    <a:pt x="56" y="62"/>
                    <a:pt x="55" y="61"/>
                    <a:pt x="54" y="61"/>
                  </a:cubicBezTo>
                  <a:close/>
                  <a:moveTo>
                    <a:pt x="54" y="48"/>
                  </a:moveTo>
                  <a:cubicBezTo>
                    <a:pt x="54" y="48"/>
                    <a:pt x="54" y="48"/>
                    <a:pt x="54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6" y="48"/>
                    <a:pt x="25" y="48"/>
                    <a:pt x="25" y="49"/>
                  </a:cubicBezTo>
                  <a:cubicBezTo>
                    <a:pt x="25" y="51"/>
                    <a:pt x="26" y="51"/>
                    <a:pt x="27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1"/>
                    <a:pt x="56" y="49"/>
                  </a:cubicBezTo>
                  <a:cubicBezTo>
                    <a:pt x="56" y="48"/>
                    <a:pt x="55" y="48"/>
                    <a:pt x="54" y="48"/>
                  </a:cubicBezTo>
                  <a:close/>
                </a:path>
              </a:pathLst>
            </a:custGeom>
            <a:solidFill>
              <a:srgbClr val="EA551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1400;p62"/>
          <p:cNvSpPr txBox="1"/>
          <p:nvPr/>
        </p:nvSpPr>
        <p:spPr>
          <a:xfrm>
            <a:off x="6479395" y="2734935"/>
            <a:ext cx="22724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icrosoft JhengHei"/>
              <a:buNone/>
            </a:pPr>
            <a:r>
              <a:rPr lang="zh-TW" altLang="en-US" sz="2800" b="1" dirty="0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宗威</a:t>
            </a:r>
            <a:r>
              <a:rPr lang="zh-TW" sz="2800" b="1" dirty="0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 LINE </a:t>
            </a:r>
            <a:endParaRPr sz="2800" b="1" dirty="0">
              <a:solidFill>
                <a:srgbClr val="00B0F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74" y="548508"/>
            <a:ext cx="2276541" cy="219222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64"/>
          <p:cNvSpPr/>
          <p:nvPr/>
        </p:nvSpPr>
        <p:spPr>
          <a:xfrm>
            <a:off x="4905375" y="-809625"/>
            <a:ext cx="1892300" cy="1895475"/>
          </a:xfrm>
          <a:prstGeom prst="ellipse">
            <a:avLst/>
          </a:prstGeom>
          <a:solidFill>
            <a:srgbClr val="BAE36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64"/>
          <p:cNvSpPr/>
          <p:nvPr/>
        </p:nvSpPr>
        <p:spPr>
          <a:xfrm>
            <a:off x="6581775" y="46038"/>
            <a:ext cx="184150" cy="184150"/>
          </a:xfrm>
          <a:prstGeom prst="ellipse">
            <a:avLst/>
          </a:prstGeom>
          <a:solidFill>
            <a:srgbClr val="6EAB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64"/>
          <p:cNvSpPr/>
          <p:nvPr/>
        </p:nvSpPr>
        <p:spPr>
          <a:xfrm>
            <a:off x="4400550" y="679450"/>
            <a:ext cx="1276350" cy="1281113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64"/>
          <p:cNvSpPr/>
          <p:nvPr/>
        </p:nvSpPr>
        <p:spPr>
          <a:xfrm>
            <a:off x="5816600" y="714375"/>
            <a:ext cx="781050" cy="781050"/>
          </a:xfrm>
          <a:prstGeom prst="ellipse">
            <a:avLst/>
          </a:prstGeom>
          <a:solidFill>
            <a:srgbClr val="ED9B3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64"/>
          <p:cNvSpPr/>
          <p:nvPr/>
        </p:nvSpPr>
        <p:spPr>
          <a:xfrm>
            <a:off x="6819900" y="157163"/>
            <a:ext cx="381000" cy="377825"/>
          </a:xfrm>
          <a:prstGeom prst="ellipse">
            <a:avLst/>
          </a:prstGeom>
          <a:solidFill>
            <a:srgbClr val="F5EA9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64"/>
          <p:cNvSpPr/>
          <p:nvPr/>
        </p:nvSpPr>
        <p:spPr>
          <a:xfrm>
            <a:off x="7337425" y="-987425"/>
            <a:ext cx="2003425" cy="2006600"/>
          </a:xfrm>
          <a:prstGeom prst="ellipse">
            <a:avLst/>
          </a:prstGeom>
          <a:solidFill>
            <a:srgbClr val="F4D50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p64"/>
          <p:cNvSpPr/>
          <p:nvPr/>
        </p:nvSpPr>
        <p:spPr>
          <a:xfrm>
            <a:off x="6540500" y="641350"/>
            <a:ext cx="1790700" cy="1795463"/>
          </a:xfrm>
          <a:prstGeom prst="ellipse">
            <a:avLst/>
          </a:prstGeom>
          <a:solidFill>
            <a:srgbClr val="D8AEAF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64"/>
          <p:cNvSpPr/>
          <p:nvPr/>
        </p:nvSpPr>
        <p:spPr>
          <a:xfrm>
            <a:off x="8001000" y="1798638"/>
            <a:ext cx="714375" cy="714375"/>
          </a:xfrm>
          <a:prstGeom prst="ellipse">
            <a:avLst/>
          </a:prstGeom>
          <a:solidFill>
            <a:srgbClr val="99CED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64"/>
          <p:cNvSpPr/>
          <p:nvPr/>
        </p:nvSpPr>
        <p:spPr>
          <a:xfrm>
            <a:off x="8391525" y="1076325"/>
            <a:ext cx="365125" cy="365125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64"/>
          <p:cNvSpPr/>
          <p:nvPr/>
        </p:nvSpPr>
        <p:spPr>
          <a:xfrm>
            <a:off x="7204075" y="2389188"/>
            <a:ext cx="635000" cy="636587"/>
          </a:xfrm>
          <a:prstGeom prst="ellipse">
            <a:avLst/>
          </a:prstGeom>
          <a:solidFill>
            <a:srgbClr val="E78A4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64"/>
          <p:cNvSpPr/>
          <p:nvPr/>
        </p:nvSpPr>
        <p:spPr>
          <a:xfrm>
            <a:off x="6426200" y="2813050"/>
            <a:ext cx="1016000" cy="1017588"/>
          </a:xfrm>
          <a:prstGeom prst="ellipse">
            <a:avLst/>
          </a:prstGeom>
          <a:solidFill>
            <a:srgbClr val="A5C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64"/>
          <p:cNvSpPr/>
          <p:nvPr/>
        </p:nvSpPr>
        <p:spPr>
          <a:xfrm>
            <a:off x="7712075" y="2405063"/>
            <a:ext cx="215900" cy="215900"/>
          </a:xfrm>
          <a:prstGeom prst="ellipse">
            <a:avLst/>
          </a:prstGeom>
          <a:solidFill>
            <a:srgbClr val="BDED6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64"/>
          <p:cNvSpPr/>
          <p:nvPr/>
        </p:nvSpPr>
        <p:spPr>
          <a:xfrm>
            <a:off x="6956425" y="2239963"/>
            <a:ext cx="215900" cy="215900"/>
          </a:xfrm>
          <a:prstGeom prst="ellipse">
            <a:avLst/>
          </a:prstGeom>
          <a:solidFill>
            <a:srgbClr val="BCED61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64"/>
          <p:cNvSpPr/>
          <p:nvPr/>
        </p:nvSpPr>
        <p:spPr>
          <a:xfrm>
            <a:off x="6673850" y="2411413"/>
            <a:ext cx="377825" cy="379412"/>
          </a:xfrm>
          <a:prstGeom prst="ellipse">
            <a:avLst/>
          </a:prstGeom>
          <a:solidFill>
            <a:srgbClr val="CB99C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3" name="Google Shape;1433;p64"/>
          <p:cNvSpPr/>
          <p:nvPr/>
        </p:nvSpPr>
        <p:spPr>
          <a:xfrm>
            <a:off x="5870575" y="1843088"/>
            <a:ext cx="1009650" cy="1011237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p64"/>
          <p:cNvSpPr/>
          <p:nvPr/>
        </p:nvSpPr>
        <p:spPr>
          <a:xfrm>
            <a:off x="5400675" y="1562100"/>
            <a:ext cx="555625" cy="557213"/>
          </a:xfrm>
          <a:prstGeom prst="ellipse">
            <a:avLst/>
          </a:prstGeom>
          <a:solidFill>
            <a:srgbClr val="FBE22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5" name="Google Shape;1435;p64"/>
          <p:cNvSpPr/>
          <p:nvPr/>
        </p:nvSpPr>
        <p:spPr>
          <a:xfrm>
            <a:off x="5067300" y="2043113"/>
            <a:ext cx="514350" cy="514350"/>
          </a:xfrm>
          <a:prstGeom prst="ellipse">
            <a:avLst/>
          </a:prstGeom>
          <a:solidFill>
            <a:srgbClr val="8CDB27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64"/>
          <p:cNvSpPr/>
          <p:nvPr/>
        </p:nvSpPr>
        <p:spPr>
          <a:xfrm>
            <a:off x="4714875" y="2239963"/>
            <a:ext cx="139700" cy="139700"/>
          </a:xfrm>
          <a:prstGeom prst="ellipse">
            <a:avLst/>
          </a:prstGeom>
          <a:solidFill>
            <a:srgbClr val="E9B915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64"/>
          <p:cNvSpPr/>
          <p:nvPr/>
        </p:nvSpPr>
        <p:spPr>
          <a:xfrm>
            <a:off x="6086475" y="3565525"/>
            <a:ext cx="146050" cy="147638"/>
          </a:xfrm>
          <a:prstGeom prst="ellipse">
            <a:avLst/>
          </a:prstGeom>
          <a:solidFill>
            <a:srgbClr val="BCED60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64"/>
          <p:cNvSpPr/>
          <p:nvPr/>
        </p:nvSpPr>
        <p:spPr>
          <a:xfrm>
            <a:off x="6080125" y="3986213"/>
            <a:ext cx="146050" cy="149225"/>
          </a:xfrm>
          <a:prstGeom prst="ellipse">
            <a:avLst/>
          </a:prstGeom>
          <a:solidFill>
            <a:srgbClr val="B03896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p64"/>
          <p:cNvSpPr/>
          <p:nvPr/>
        </p:nvSpPr>
        <p:spPr>
          <a:xfrm>
            <a:off x="6054725" y="4262438"/>
            <a:ext cx="241300" cy="241300"/>
          </a:xfrm>
          <a:prstGeom prst="ellipse">
            <a:avLst/>
          </a:prstGeom>
          <a:solidFill>
            <a:srgbClr val="F0CA6C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p64"/>
          <p:cNvSpPr/>
          <p:nvPr/>
        </p:nvSpPr>
        <p:spPr>
          <a:xfrm>
            <a:off x="5826125" y="4672013"/>
            <a:ext cx="104775" cy="106362"/>
          </a:xfrm>
          <a:prstGeom prst="ellipse">
            <a:avLst/>
          </a:prstGeom>
          <a:solidFill>
            <a:srgbClr val="F0CA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64"/>
          <p:cNvSpPr/>
          <p:nvPr/>
        </p:nvSpPr>
        <p:spPr>
          <a:xfrm>
            <a:off x="6022975" y="5038725"/>
            <a:ext cx="146050" cy="146050"/>
          </a:xfrm>
          <a:prstGeom prst="ellipse">
            <a:avLst/>
          </a:prstGeom>
          <a:solidFill>
            <a:srgbClr val="7BBFA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p64"/>
          <p:cNvSpPr/>
          <p:nvPr/>
        </p:nvSpPr>
        <p:spPr>
          <a:xfrm>
            <a:off x="6019800" y="4672013"/>
            <a:ext cx="263525" cy="261937"/>
          </a:xfrm>
          <a:prstGeom prst="ellipse">
            <a:avLst/>
          </a:prstGeom>
          <a:solidFill>
            <a:srgbClr val="EB454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p64"/>
          <p:cNvSpPr/>
          <p:nvPr/>
        </p:nvSpPr>
        <p:spPr>
          <a:xfrm>
            <a:off x="5946775" y="4860925"/>
            <a:ext cx="149225" cy="149225"/>
          </a:xfrm>
          <a:prstGeom prst="ellipse">
            <a:avLst/>
          </a:prstGeom>
          <a:solidFill>
            <a:srgbClr val="8DC65B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64"/>
          <p:cNvSpPr/>
          <p:nvPr/>
        </p:nvSpPr>
        <p:spPr>
          <a:xfrm>
            <a:off x="5842000" y="4338638"/>
            <a:ext cx="333375" cy="333375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p64"/>
          <p:cNvSpPr/>
          <p:nvPr/>
        </p:nvSpPr>
        <p:spPr>
          <a:xfrm>
            <a:off x="5911850" y="1655763"/>
            <a:ext cx="463550" cy="463550"/>
          </a:xfrm>
          <a:prstGeom prst="ellipse">
            <a:avLst/>
          </a:prstGeom>
          <a:solidFill>
            <a:srgbClr val="B9DBDD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64"/>
          <p:cNvSpPr/>
          <p:nvPr/>
        </p:nvSpPr>
        <p:spPr>
          <a:xfrm>
            <a:off x="6188075" y="3546475"/>
            <a:ext cx="622300" cy="623888"/>
          </a:xfrm>
          <a:prstGeom prst="ellipse">
            <a:avLst/>
          </a:prstGeom>
          <a:solidFill>
            <a:srgbClr val="98D2E3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64"/>
          <p:cNvSpPr/>
          <p:nvPr/>
        </p:nvSpPr>
        <p:spPr>
          <a:xfrm>
            <a:off x="5702300" y="3413125"/>
            <a:ext cx="422275" cy="420688"/>
          </a:xfrm>
          <a:prstGeom prst="ellipse">
            <a:avLst/>
          </a:prstGeom>
          <a:solidFill>
            <a:srgbClr val="E27902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8" name="Google Shape;1448;p64"/>
          <p:cNvSpPr/>
          <p:nvPr/>
        </p:nvSpPr>
        <p:spPr>
          <a:xfrm>
            <a:off x="5435600" y="3732213"/>
            <a:ext cx="574675" cy="571500"/>
          </a:xfrm>
          <a:prstGeom prst="ellipse">
            <a:avLst/>
          </a:prstGeom>
          <a:solidFill>
            <a:srgbClr val="A9D25A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p64"/>
          <p:cNvSpPr/>
          <p:nvPr/>
        </p:nvSpPr>
        <p:spPr>
          <a:xfrm>
            <a:off x="4643438" y="2363788"/>
            <a:ext cx="1066800" cy="1068387"/>
          </a:xfrm>
          <a:prstGeom prst="ellipse">
            <a:avLst/>
          </a:prstGeom>
          <a:solidFill>
            <a:srgbClr val="EA5514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0" name="Google Shape;1450;p64"/>
          <p:cNvSpPr/>
          <p:nvPr/>
        </p:nvSpPr>
        <p:spPr>
          <a:xfrm>
            <a:off x="1572406" y="2331314"/>
            <a:ext cx="2769989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8300"/>
              <a:buFont typeface="Impact"/>
              <a:buNone/>
            </a:pPr>
            <a:r>
              <a:rPr lang="zh-TW" sz="8300" b="0" i="0" u="none" strike="noStrike" cap="none">
                <a:solidFill>
                  <a:srgbClr val="EA5514"/>
                </a:solidFill>
                <a:latin typeface="Impact"/>
                <a:ea typeface="Impact"/>
                <a:cs typeface="Impact"/>
                <a:sym typeface="Impact"/>
              </a:rPr>
              <a:t>THANK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64"/>
          <p:cNvSpPr/>
          <p:nvPr/>
        </p:nvSpPr>
        <p:spPr>
          <a:xfrm>
            <a:off x="4816475" y="2282825"/>
            <a:ext cx="727075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00"/>
              <a:buFont typeface="Impact"/>
              <a:buNone/>
            </a:pPr>
            <a:r>
              <a:rPr lang="zh-TW" sz="83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U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2" name="Google Shape;1452;p64"/>
          <p:cNvSpPr/>
          <p:nvPr/>
        </p:nvSpPr>
        <p:spPr>
          <a:xfrm>
            <a:off x="2123728" y="3793059"/>
            <a:ext cx="1105765" cy="257175"/>
          </a:xfrm>
          <a:prstGeom prst="roundRect">
            <a:avLst>
              <a:gd name="adj" fmla="val 50000"/>
            </a:avLst>
          </a:prstGeom>
          <a:solidFill>
            <a:srgbClr val="EA55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Microsoft Yahei"/>
              <a:buNone/>
            </a:pPr>
            <a:r>
              <a:rPr lang="zh-TW" sz="1050" b="1" i="0" u="none" strike="noStrike" cap="none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港藝中心場次</a:t>
            </a:r>
            <a:endParaRPr sz="1050" b="1" i="0" u="none" strike="noStrike" cap="non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53" name="Google Shape;1453;p64"/>
          <p:cNvSpPr/>
          <p:nvPr/>
        </p:nvSpPr>
        <p:spPr>
          <a:xfrm>
            <a:off x="3422083" y="3793059"/>
            <a:ext cx="1105765" cy="257175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EA55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5514"/>
              </a:buClr>
              <a:buSzPts val="1000"/>
              <a:buFont typeface="Microsoft Yahei"/>
              <a:buNone/>
            </a:pPr>
            <a:r>
              <a:rPr lang="zh-TW" sz="1200" b="1" dirty="0">
                <a:solidFill>
                  <a:srgbClr val="EA551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11</a:t>
            </a:r>
            <a:r>
              <a:rPr lang="en-US" altLang="zh-TW" sz="1200" b="1" dirty="0">
                <a:solidFill>
                  <a:srgbClr val="EA551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</a:t>
            </a:r>
            <a:r>
              <a:rPr lang="zh-TW" sz="1200" b="1" dirty="0">
                <a:solidFill>
                  <a:srgbClr val="EA551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.11.</a:t>
            </a:r>
            <a:r>
              <a:rPr lang="en-US" altLang="zh-TW" sz="1200" b="1" dirty="0">
                <a:solidFill>
                  <a:srgbClr val="EA5514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06</a:t>
            </a:r>
            <a:endParaRPr sz="1200" b="1" i="0" u="none" strike="noStrike" cap="none" dirty="0">
              <a:solidFill>
                <a:srgbClr val="EA5514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1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1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"/>
                                        <p:tgtEl>
                                          <p:spTgt spid="1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1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"/>
                                        <p:tgtEl>
                                          <p:spTgt spid="1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"/>
                                        <p:tgtEl>
                                          <p:spTgt spid="1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1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"/>
                                        <p:tgtEl>
                                          <p:spTgt spid="1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"/>
                                        <p:tgtEl>
                                          <p:spTgt spid="1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"/>
                                        <p:tgtEl>
                                          <p:spTgt spid="1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"/>
                                        <p:tgtEl>
                                          <p:spTgt spid="1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600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600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19008</TotalTime>
  <Words>4706</Words>
  <Application>Microsoft Office PowerPoint</Application>
  <PresentationFormat>自訂</PresentationFormat>
  <Paragraphs>984</Paragraphs>
  <Slides>94</Slides>
  <Notes>93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94</vt:i4>
      </vt:variant>
    </vt:vector>
  </HeadingPairs>
  <TitlesOfParts>
    <vt:vector size="112" baseType="lpstr">
      <vt:lpstr>Microsoft Yahei</vt:lpstr>
      <vt:lpstr>Noto Sans Symbols</vt:lpstr>
      <vt:lpstr>PMingLiu</vt:lpstr>
      <vt:lpstr>Roboto</vt:lpstr>
      <vt:lpstr>細明體</vt:lpstr>
      <vt:lpstr>微軟正黑體</vt:lpstr>
      <vt:lpstr>微軟正黑體</vt:lpstr>
      <vt:lpstr>新細明體</vt:lpstr>
      <vt:lpstr>DFKai-SB</vt:lpstr>
      <vt:lpstr>DFKai-SB</vt:lpstr>
      <vt:lpstr>Arial</vt:lpstr>
      <vt:lpstr>Calibri</vt:lpstr>
      <vt:lpstr>Impact</vt:lpstr>
      <vt:lpstr>Times New Roman</vt:lpstr>
      <vt:lpstr>Wingdings</vt:lpstr>
      <vt:lpstr>Office Theme</vt:lpstr>
      <vt:lpstr>Office 主题​​</vt:lpstr>
      <vt:lpstr>1_Office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陳老師</cp:lastModifiedBy>
  <cp:revision>339</cp:revision>
  <cp:lastPrinted>2024-11-07T08:15:55Z</cp:lastPrinted>
  <dcterms:created xsi:type="dcterms:W3CDTF">2015-10-14T02:35:41Z</dcterms:created>
  <dcterms:modified xsi:type="dcterms:W3CDTF">2025-11-10T05:17:00Z</dcterms:modified>
</cp:coreProperties>
</file>